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2" r:id="rId2"/>
    <p:sldId id="284" r:id="rId3"/>
    <p:sldId id="283" r:id="rId4"/>
    <p:sldId id="276" r:id="rId5"/>
    <p:sldId id="268" r:id="rId6"/>
    <p:sldId id="277" r:id="rId7"/>
    <p:sldId id="269" r:id="rId8"/>
    <p:sldId id="280" r:id="rId9"/>
    <p:sldId id="270" r:id="rId10"/>
    <p:sldId id="279" r:id="rId11"/>
    <p:sldId id="286" r:id="rId12"/>
    <p:sldId id="289" r:id="rId13"/>
    <p:sldId id="290" r:id="rId14"/>
    <p:sldId id="298" r:id="rId15"/>
    <p:sldId id="292" r:id="rId16"/>
    <p:sldId id="293" r:id="rId17"/>
    <p:sldId id="294" r:id="rId18"/>
    <p:sldId id="295" r:id="rId19"/>
    <p:sldId id="300" r:id="rId20"/>
  </p:sldIdLst>
  <p:sldSz cx="9144000" cy="5143500" type="screen16x9"/>
  <p:notesSz cx="6805613" cy="99441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7474"/>
    <a:srgbClr val="B50038"/>
    <a:srgbClr val="9E1B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48" d="100"/>
          <a:sy n="148" d="100"/>
        </p:scale>
        <p:origin x="-294" y="-102"/>
      </p:cViewPr>
      <p:guideLst>
        <p:guide orient="horz" pos="374"/>
        <p:guide orient="horz" pos="776"/>
        <p:guide orient="horz" pos="849"/>
        <p:guide pos="1049"/>
        <p:guide pos="320"/>
        <p:guide pos="4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5" d="100"/>
          <a:sy n="85" d="100"/>
        </p:scale>
        <p:origin x="-3834" y="-84"/>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8A8627DE-F7AC-4E84-805D-ED3E4BC758D7}" type="datetimeFigureOut">
              <a:rPr lang="en-US"/>
              <a:pPr>
                <a:defRPr/>
              </a:pPr>
              <a:t>7/20/2016</a:t>
            </a:fld>
            <a:endParaRPr lang="en-US"/>
          </a:p>
        </p:txBody>
      </p:sp>
      <p:sp>
        <p:nvSpPr>
          <p:cNvPr id="4" name="Footer Placeholder 3"/>
          <p:cNvSpPr>
            <a:spLocks noGrp="1"/>
          </p:cNvSpPr>
          <p:nvPr>
            <p:ph type="ftr" sz="quarter" idx="2"/>
          </p:nvPr>
        </p:nvSpPr>
        <p:spPr>
          <a:xfrm>
            <a:off x="0" y="9445169"/>
            <a:ext cx="2949099" cy="497205"/>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AC976D1-643E-4348-A3C9-C97D20F455A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pPr>
              <a:defRPr/>
            </a:pPr>
            <a:fld id="{96BAB9EC-19C8-46D4-9FE3-FDE57233F891}" type="datetimeFigureOut">
              <a:rPr lang="en-GB"/>
              <a:pPr>
                <a:defRPr/>
              </a:pPr>
              <a:t>20/07/2016</a:t>
            </a:fld>
            <a:endParaRPr lang="en-GB"/>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pPr>
              <a:defRPr/>
            </a:pPr>
            <a:fld id="{14A9CC08-3FBE-48A3-8CA3-D88EF4C5976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Webpage is sra.org.uk/trust</a:t>
            </a:r>
          </a:p>
          <a:p>
            <a:pPr eaLnBrk="1" hangingPunct="1">
              <a:spcBef>
                <a:spcPct val="0"/>
              </a:spcBef>
            </a:pPr>
            <a:endParaRPr lang="en-GB" smtClean="0"/>
          </a:p>
          <a:p>
            <a:pPr eaLnBrk="1" hangingPunct="1">
              <a:spcBef>
                <a:spcPct val="0"/>
              </a:spcBef>
            </a:pPr>
            <a:r>
              <a:rPr lang="en-GB" smtClean="0"/>
              <a:t>Had feedback from a RM firm who had attended a voting session: prompted by this and the client pressure research report, they intend to develop &amp; roll out ethics training for their staff</a:t>
            </a:r>
          </a:p>
          <a:p>
            <a:pPr eaLnBrk="1" hangingPunct="1">
              <a:spcBef>
                <a:spcPct val="0"/>
              </a:spcBef>
            </a:pPr>
            <a:endParaRPr lang="en-GB"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69F2DD-D1B5-4DBB-8E0D-BE1218A82B89}"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Spa-fp-01\groups\SRA External Affairs\Images and videos\Photos stock image\Istock purchased images\hand-shake.jpg"/>
          <p:cNvPicPr>
            <a:picLocks noChangeAspect="1" noChangeArrowheads="1"/>
          </p:cNvPicPr>
          <p:nvPr userDrawn="1"/>
        </p:nvPicPr>
        <p:blipFill>
          <a:blip r:embed="rId2" cstate="print"/>
          <a:srcRect t="10484"/>
          <a:stretch>
            <a:fillRect/>
          </a:stretch>
        </p:blipFill>
        <p:spPr bwMode="auto">
          <a:xfrm>
            <a:off x="2195513" y="0"/>
            <a:ext cx="4679950" cy="2809875"/>
          </a:xfrm>
          <a:prstGeom prst="rect">
            <a:avLst/>
          </a:prstGeom>
          <a:noFill/>
          <a:ln w="9525">
            <a:noFill/>
            <a:miter lim="800000"/>
            <a:headEnd/>
            <a:tailEnd/>
          </a:ln>
        </p:spPr>
      </p:pic>
      <p:pic>
        <p:nvPicPr>
          <p:cNvPr id="5" name="Picture 3" descr="\\Spa-fp-01\groups\SRA External Affairs\Branding\Logos\SRA\SRA Final Logo.jpg"/>
          <p:cNvPicPr>
            <a:picLocks noChangeAspect="1" noChangeArrowheads="1"/>
          </p:cNvPicPr>
          <p:nvPr userDrawn="1"/>
        </p:nvPicPr>
        <p:blipFill>
          <a:blip r:embed="rId3" cstate="print"/>
          <a:srcRect/>
          <a:stretch>
            <a:fillRect/>
          </a:stretch>
        </p:blipFill>
        <p:spPr bwMode="auto">
          <a:xfrm>
            <a:off x="3190875" y="4425950"/>
            <a:ext cx="1225550" cy="541338"/>
          </a:xfrm>
          <a:prstGeom prst="rect">
            <a:avLst/>
          </a:prstGeom>
          <a:noFill/>
          <a:ln w="9525">
            <a:noFill/>
            <a:miter lim="800000"/>
            <a:headEnd/>
            <a:tailEnd/>
          </a:ln>
        </p:spPr>
      </p:pic>
      <p:pic>
        <p:nvPicPr>
          <p:cNvPr id="6" name="Picture 4" descr="I:\mydocs\QOT\SRA QofT logo.png"/>
          <p:cNvPicPr>
            <a:picLocks noChangeAspect="1" noChangeArrowheads="1"/>
          </p:cNvPicPr>
          <p:nvPr userDrawn="1"/>
        </p:nvPicPr>
        <p:blipFill>
          <a:blip r:embed="rId4" cstate="print"/>
          <a:srcRect/>
          <a:stretch>
            <a:fillRect/>
          </a:stretch>
        </p:blipFill>
        <p:spPr bwMode="auto">
          <a:xfrm>
            <a:off x="4630738" y="4533900"/>
            <a:ext cx="1584325" cy="339725"/>
          </a:xfrm>
          <a:prstGeom prst="rect">
            <a:avLst/>
          </a:prstGeom>
          <a:noFill/>
          <a:ln w="9525">
            <a:noFill/>
            <a:miter lim="800000"/>
            <a:headEnd/>
            <a:tailEnd/>
          </a:ln>
        </p:spPr>
      </p:pic>
      <p:sp>
        <p:nvSpPr>
          <p:cNvPr id="60418" name="Rectangle 2"/>
          <p:cNvSpPr>
            <a:spLocks noGrp="1" noChangeArrowheads="1"/>
          </p:cNvSpPr>
          <p:nvPr>
            <p:ph type="ctrTitle"/>
          </p:nvPr>
        </p:nvSpPr>
        <p:spPr>
          <a:xfrm>
            <a:off x="1385037" y="2216060"/>
            <a:ext cx="6694488" cy="841694"/>
          </a:xfrm>
          <a:prstGeom prst="rect">
            <a:avLst/>
          </a:prstGeom>
        </p:spPr>
        <p:txBody>
          <a:bodyPr/>
          <a:lstStyle>
            <a:lvl1pPr algn="ctr">
              <a:defRPr/>
            </a:lvl1pPr>
          </a:lstStyle>
          <a:p>
            <a:r>
              <a:rPr lang="en-US" smtClean="0"/>
              <a:t>Click to edit Master title style</a:t>
            </a:r>
            <a:endParaRPr lang="en-GB" dirty="0"/>
          </a:p>
        </p:txBody>
      </p:sp>
      <p:sp>
        <p:nvSpPr>
          <p:cNvPr id="60419" name="Rectangle 3"/>
          <p:cNvSpPr>
            <a:spLocks noGrp="1" noChangeArrowheads="1"/>
          </p:cNvSpPr>
          <p:nvPr>
            <p:ph type="subTitle" idx="1"/>
          </p:nvPr>
        </p:nvSpPr>
        <p:spPr>
          <a:xfrm>
            <a:off x="1427215" y="3178521"/>
            <a:ext cx="6624637" cy="793633"/>
          </a:xfrm>
        </p:spPr>
        <p:txBody>
          <a:bodyPr/>
          <a:lstStyle>
            <a:lvl1pPr marL="0" indent="0" algn="ctr">
              <a:buFontTx/>
              <a:buNone/>
              <a:defRPr/>
            </a:lvl1pPr>
          </a:lstStyle>
          <a:p>
            <a:r>
              <a:rPr lang="en-US"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68256" y="108848"/>
            <a:ext cx="7341658" cy="85725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79959" y="1247419"/>
            <a:ext cx="8640763" cy="3168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1"/>
            <a:ext cx="1895475" cy="4170702"/>
          </a:xfrm>
          <a:prstGeom prst="rect">
            <a:avLst/>
          </a:prstGeom>
        </p:spPr>
        <p:txBody>
          <a:bodyPr vert="eaVert"/>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1331913" y="94060"/>
            <a:ext cx="5535612" cy="41926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113235"/>
            <a:ext cx="8353425" cy="1512094"/>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23850" y="2680097"/>
            <a:ext cx="6502400" cy="14668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50976"/>
            <a:ext cx="8640960" cy="34381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2"/>
          <p:cNvSpPr>
            <a:spLocks noGrp="1"/>
          </p:cNvSpPr>
          <p:nvPr>
            <p:ph type="body" idx="10"/>
          </p:nvPr>
        </p:nvSpPr>
        <p:spPr>
          <a:xfrm>
            <a:off x="1550821" y="160262"/>
            <a:ext cx="7384405" cy="585887"/>
          </a:xfrm>
        </p:spPr>
        <p:txBody>
          <a:bodyPr anchor="b"/>
          <a:lstStyle>
            <a:lvl1pPr marL="0" indent="0" algn="l">
              <a:buNone/>
              <a:defRPr sz="3600">
                <a:solidFill>
                  <a:srgbClr val="B50038"/>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23478"/>
            <a:ext cx="4895850" cy="85725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3896" y="123478"/>
            <a:ext cx="7188039" cy="857250"/>
          </a:xfrm>
          <a:prstGeom prst="rect">
            <a:avLst/>
          </a:prstGeom>
        </p:spPr>
        <p:txBody>
          <a:body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3351" y="204787"/>
            <a:ext cx="3008313" cy="871538"/>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330598" y="204788"/>
            <a:ext cx="4356202"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120335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23850" y="1635125"/>
            <a:ext cx="8640763" cy="3168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7" name="Picture 3" descr="\\Spa-fp-01\groups\SRA External Affairs\Branding\Logos\SRA\SRA Final Logo.jpg"/>
          <p:cNvPicPr>
            <a:picLocks noChangeAspect="1" noChangeArrowheads="1"/>
          </p:cNvPicPr>
          <p:nvPr userDrawn="1"/>
        </p:nvPicPr>
        <p:blipFill>
          <a:blip r:embed="rId14" cstate="print"/>
          <a:srcRect/>
          <a:stretch>
            <a:fillRect/>
          </a:stretch>
        </p:blipFill>
        <p:spPr bwMode="auto">
          <a:xfrm>
            <a:off x="5897563" y="4440238"/>
            <a:ext cx="1225550" cy="541337"/>
          </a:xfrm>
          <a:prstGeom prst="rect">
            <a:avLst/>
          </a:prstGeom>
          <a:noFill/>
          <a:ln w="9525">
            <a:noFill/>
            <a:miter lim="800000"/>
            <a:headEnd/>
            <a:tailEnd/>
          </a:ln>
        </p:spPr>
      </p:pic>
      <p:pic>
        <p:nvPicPr>
          <p:cNvPr id="1028" name="Picture 4" descr="I:\mydocs\QOT\SRA QofT logo.png"/>
          <p:cNvPicPr>
            <a:picLocks noChangeAspect="1" noChangeArrowheads="1"/>
          </p:cNvPicPr>
          <p:nvPr userDrawn="1"/>
        </p:nvPicPr>
        <p:blipFill>
          <a:blip r:embed="rId15" cstate="print"/>
          <a:srcRect/>
          <a:stretch>
            <a:fillRect/>
          </a:stretch>
        </p:blipFill>
        <p:spPr bwMode="auto">
          <a:xfrm>
            <a:off x="7337425" y="4548188"/>
            <a:ext cx="1584325" cy="339725"/>
          </a:xfrm>
          <a:prstGeom prst="rect">
            <a:avLst/>
          </a:prstGeom>
          <a:noFill/>
          <a:ln w="9525">
            <a:noFill/>
            <a:miter lim="800000"/>
            <a:headEnd/>
            <a:tailEnd/>
          </a:ln>
        </p:spPr>
      </p:pic>
      <p:pic>
        <p:nvPicPr>
          <p:cNvPr id="1029" name="Picture 5" descr="\\Spa-fp-01\groups\SRA External Affairs\Images and videos\Photos stock image\Istock purchased images\hand-shake.jpg"/>
          <p:cNvPicPr>
            <a:picLocks noChangeAspect="1" noChangeArrowheads="1"/>
          </p:cNvPicPr>
          <p:nvPr userDrawn="1"/>
        </p:nvPicPr>
        <p:blipFill>
          <a:blip r:embed="rId16" cstate="print"/>
          <a:srcRect t="10484"/>
          <a:stretch>
            <a:fillRect/>
          </a:stretch>
        </p:blipFill>
        <p:spPr bwMode="auto">
          <a:xfrm>
            <a:off x="0" y="0"/>
            <a:ext cx="1616075" cy="969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7"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xStyles>
    <p:titleStyle>
      <a:lvl1pPr algn="l" rtl="0" eaLnBrk="0" fontAlgn="base" hangingPunct="0">
        <a:spcBef>
          <a:spcPct val="0"/>
        </a:spcBef>
        <a:spcAft>
          <a:spcPct val="0"/>
        </a:spcAft>
        <a:defRPr sz="3200">
          <a:solidFill>
            <a:schemeClr val="tx2"/>
          </a:solidFill>
          <a:latin typeface="Calibri" pitchFamily="34" charset="0"/>
          <a:ea typeface="ＭＳ Ｐゴシック" charset="0"/>
          <a:cs typeface="Calibri" pitchFamily="34" charset="0"/>
        </a:defRPr>
      </a:lvl1pPr>
      <a:lvl2pPr algn="l" rtl="0" eaLnBrk="0" fontAlgn="base" hangingPunct="0">
        <a:spcBef>
          <a:spcPct val="0"/>
        </a:spcBef>
        <a:spcAft>
          <a:spcPct val="0"/>
        </a:spcAft>
        <a:defRPr sz="3200">
          <a:solidFill>
            <a:schemeClr val="tx2"/>
          </a:solidFill>
          <a:latin typeface="Calibri" pitchFamily="34" charset="0"/>
          <a:ea typeface="ＭＳ Ｐゴシック" charset="0"/>
          <a:cs typeface="Calibri" pitchFamily="34" charset="0"/>
        </a:defRPr>
      </a:lvl2pPr>
      <a:lvl3pPr algn="l" rtl="0" eaLnBrk="0" fontAlgn="base" hangingPunct="0">
        <a:spcBef>
          <a:spcPct val="0"/>
        </a:spcBef>
        <a:spcAft>
          <a:spcPct val="0"/>
        </a:spcAft>
        <a:defRPr sz="3200">
          <a:solidFill>
            <a:schemeClr val="tx2"/>
          </a:solidFill>
          <a:latin typeface="Calibri" pitchFamily="34" charset="0"/>
          <a:ea typeface="ＭＳ Ｐゴシック" charset="0"/>
          <a:cs typeface="Calibri" pitchFamily="34" charset="0"/>
        </a:defRPr>
      </a:lvl3pPr>
      <a:lvl4pPr algn="l" rtl="0" eaLnBrk="0" fontAlgn="base" hangingPunct="0">
        <a:spcBef>
          <a:spcPct val="0"/>
        </a:spcBef>
        <a:spcAft>
          <a:spcPct val="0"/>
        </a:spcAft>
        <a:defRPr sz="3200">
          <a:solidFill>
            <a:schemeClr val="tx2"/>
          </a:solidFill>
          <a:latin typeface="Calibri" pitchFamily="34" charset="0"/>
          <a:ea typeface="ＭＳ Ｐゴシック" charset="0"/>
          <a:cs typeface="Calibri" pitchFamily="34" charset="0"/>
        </a:defRPr>
      </a:lvl4pPr>
      <a:lvl5pPr algn="l" rtl="0" eaLnBrk="0" fontAlgn="base" hangingPunct="0">
        <a:spcBef>
          <a:spcPct val="0"/>
        </a:spcBef>
        <a:spcAft>
          <a:spcPct val="0"/>
        </a:spcAft>
        <a:defRPr sz="3200">
          <a:solidFill>
            <a:schemeClr val="tx2"/>
          </a:solidFill>
          <a:latin typeface="Calibri" pitchFamily="34" charset="0"/>
          <a:ea typeface="ＭＳ Ｐゴシック" charset="0"/>
          <a:cs typeface="Calibri" pitchFamily="34"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rgbClr val="9E1B34"/>
        </a:buClr>
        <a:buChar char="•"/>
        <a:defRPr sz="2800">
          <a:solidFill>
            <a:schemeClr val="tx1"/>
          </a:solidFill>
          <a:latin typeface="Calibri" pitchFamily="34" charset="0"/>
          <a:ea typeface="ＭＳ Ｐゴシック" charset="0"/>
          <a:cs typeface="Calibri" pitchFamily="34" charset="0"/>
        </a:defRPr>
      </a:lvl1pPr>
      <a:lvl2pPr marL="742950" indent="-285750" algn="l" rtl="0" eaLnBrk="0" fontAlgn="base" hangingPunct="0">
        <a:spcBef>
          <a:spcPct val="20000"/>
        </a:spcBef>
        <a:spcAft>
          <a:spcPct val="0"/>
        </a:spcAft>
        <a:buClr>
          <a:srgbClr val="9E1B34"/>
        </a:buClr>
        <a:buChar char="–"/>
        <a:defRPr sz="2400">
          <a:solidFill>
            <a:schemeClr val="tx1"/>
          </a:solidFill>
          <a:latin typeface="Calibri" pitchFamily="34" charset="0"/>
          <a:ea typeface="ＭＳ Ｐゴシック" charset="0"/>
        </a:defRPr>
      </a:lvl2pPr>
      <a:lvl3pPr marL="1143000" indent="-228600" algn="l" rtl="0" eaLnBrk="0" fontAlgn="base" hangingPunct="0">
        <a:spcBef>
          <a:spcPct val="20000"/>
        </a:spcBef>
        <a:spcAft>
          <a:spcPct val="0"/>
        </a:spcAft>
        <a:buClr>
          <a:srgbClr val="9E1B34"/>
        </a:buClr>
        <a:buChar char="•"/>
        <a:defRPr sz="2000">
          <a:solidFill>
            <a:schemeClr val="tx1"/>
          </a:solidFill>
          <a:latin typeface="Calibri" pitchFamily="34" charset="0"/>
          <a:ea typeface="ＭＳ Ｐゴシック" charset="0"/>
        </a:defRPr>
      </a:lvl3pPr>
      <a:lvl4pPr marL="1600200" indent="-228600" algn="l" rtl="0" eaLnBrk="0" fontAlgn="base" hangingPunct="0">
        <a:spcBef>
          <a:spcPct val="20000"/>
        </a:spcBef>
        <a:spcAft>
          <a:spcPct val="0"/>
        </a:spcAft>
        <a:buClr>
          <a:srgbClr val="9E1B34"/>
        </a:buClr>
        <a:buChar char="–"/>
        <a:defRPr>
          <a:solidFill>
            <a:schemeClr val="tx1"/>
          </a:solidFill>
          <a:latin typeface="Calibri" pitchFamily="34" charset="0"/>
          <a:ea typeface="ＭＳ Ｐゴシック" charset="0"/>
        </a:defRPr>
      </a:lvl4pPr>
      <a:lvl5pPr marL="2057400" indent="-228600" algn="l" rtl="0" eaLnBrk="0" fontAlgn="base" hangingPunct="0">
        <a:spcBef>
          <a:spcPct val="20000"/>
        </a:spcBef>
        <a:spcAft>
          <a:spcPct val="0"/>
        </a:spcAft>
        <a:buClr>
          <a:srgbClr val="9E1B34"/>
        </a:buClr>
        <a:buChar char="»"/>
        <a:defRPr sz="1600">
          <a:solidFill>
            <a:schemeClr val="tx1"/>
          </a:solidFill>
          <a:latin typeface="Calibri" pitchFamily="34" charset="0"/>
          <a:ea typeface="ＭＳ Ｐゴシック" charset="0"/>
        </a:defRPr>
      </a:lvl5pPr>
      <a:lvl6pPr marL="2514600" indent="-228600" algn="l" rtl="0" fontAlgn="base">
        <a:spcBef>
          <a:spcPct val="20000"/>
        </a:spcBef>
        <a:spcAft>
          <a:spcPct val="0"/>
        </a:spcAft>
        <a:buClr>
          <a:srgbClr val="9E1B34"/>
        </a:buClr>
        <a:buChar char="»"/>
        <a:defRPr sz="1600">
          <a:solidFill>
            <a:schemeClr val="tx1"/>
          </a:solidFill>
          <a:latin typeface="+mn-lt"/>
        </a:defRPr>
      </a:lvl6pPr>
      <a:lvl7pPr marL="2971800" indent="-228600" algn="l" rtl="0" fontAlgn="base">
        <a:spcBef>
          <a:spcPct val="20000"/>
        </a:spcBef>
        <a:spcAft>
          <a:spcPct val="0"/>
        </a:spcAft>
        <a:buClr>
          <a:srgbClr val="9E1B34"/>
        </a:buClr>
        <a:buChar char="»"/>
        <a:defRPr sz="1600">
          <a:solidFill>
            <a:schemeClr val="tx1"/>
          </a:solidFill>
          <a:latin typeface="+mn-lt"/>
        </a:defRPr>
      </a:lvl7pPr>
      <a:lvl8pPr marL="3429000" indent="-228600" algn="l" rtl="0" fontAlgn="base">
        <a:spcBef>
          <a:spcPct val="20000"/>
        </a:spcBef>
        <a:spcAft>
          <a:spcPct val="0"/>
        </a:spcAft>
        <a:buClr>
          <a:srgbClr val="9E1B34"/>
        </a:buClr>
        <a:buChar char="»"/>
        <a:defRPr sz="1600">
          <a:solidFill>
            <a:schemeClr val="tx1"/>
          </a:solidFill>
          <a:latin typeface="+mn-lt"/>
        </a:defRPr>
      </a:lvl8pPr>
      <a:lvl9pPr marL="3886200" indent="-228600" algn="l" rtl="0" fontAlgn="base">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Trust and the market:</a:t>
            </a:r>
            <a:br>
              <a:rPr lang="en-GB" sz="4200" b="1" dirty="0" smtClean="0">
                <a:solidFill>
                  <a:srgbClr val="B50038"/>
                </a:solidFill>
                <a:ea typeface="ＭＳ Ｐゴシック" pitchFamily="34" charset="-128"/>
              </a:rPr>
            </a:br>
            <a:r>
              <a:rPr lang="en-GB" sz="3800" dirty="0" smtClean="0">
                <a:solidFill>
                  <a:srgbClr val="747474"/>
                </a:solidFill>
                <a:ea typeface="ＭＳ Ｐゴシック" pitchFamily="34" charset="-128"/>
              </a:rPr>
              <a:t>Rethinking regulation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cstate="print"/>
          <a:srcRect r="2483"/>
          <a:stretch>
            <a:fillRect/>
          </a:stretch>
        </p:blipFill>
        <p:spPr bwMode="auto">
          <a:xfrm>
            <a:off x="508000" y="839788"/>
            <a:ext cx="2954338" cy="1800225"/>
          </a:xfrm>
          <a:prstGeom prst="rect">
            <a:avLst/>
          </a:prstGeom>
          <a:noFill/>
          <a:ln w="9525">
            <a:noFill/>
            <a:miter lim="800000"/>
            <a:headEnd/>
            <a:tailEnd/>
          </a:ln>
        </p:spPr>
      </p:pic>
      <p:grpSp>
        <p:nvGrpSpPr>
          <p:cNvPr id="12291" name="Group 9"/>
          <p:cNvGrpSpPr>
            <a:grpSpLocks/>
          </p:cNvGrpSpPr>
          <p:nvPr/>
        </p:nvGrpSpPr>
        <p:grpSpPr bwMode="auto">
          <a:xfrm>
            <a:off x="5584825" y="2455863"/>
            <a:ext cx="2954338" cy="1800225"/>
            <a:chOff x="4887463" y="2096794"/>
            <a:chExt cx="2954010" cy="1800000"/>
          </a:xfrm>
        </p:grpSpPr>
        <p:pic>
          <p:nvPicPr>
            <p:cNvPr id="12299" name="Picture 5"/>
            <p:cNvPicPr>
              <a:picLocks noChangeAspect="1" noChangeArrowheads="1"/>
            </p:cNvPicPr>
            <p:nvPr/>
          </p:nvPicPr>
          <p:blipFill>
            <a:blip r:embed="rId4" cstate="print"/>
            <a:srcRect r="6247"/>
            <a:stretch>
              <a:fillRect/>
            </a:stretch>
          </p:blipFill>
          <p:spPr bwMode="auto">
            <a:xfrm>
              <a:off x="4887463" y="2096794"/>
              <a:ext cx="2954010" cy="1800000"/>
            </a:xfrm>
            <a:prstGeom prst="rect">
              <a:avLst/>
            </a:prstGeom>
            <a:noFill/>
            <a:ln w="9525">
              <a:noFill/>
              <a:miter lim="800000"/>
              <a:headEnd/>
              <a:tailEnd/>
            </a:ln>
          </p:spPr>
        </p:pic>
        <p:sp>
          <p:nvSpPr>
            <p:cNvPr id="12300" name="Rectangle 9"/>
            <p:cNvSpPr>
              <a:spLocks noChangeArrowheads="1"/>
            </p:cNvSpPr>
            <p:nvPr/>
          </p:nvSpPr>
          <p:spPr bwMode="auto">
            <a:xfrm>
              <a:off x="4890695" y="3243791"/>
              <a:ext cx="2950755" cy="646331"/>
            </a:xfrm>
            <a:prstGeom prst="rect">
              <a:avLst/>
            </a:prstGeom>
            <a:noFill/>
            <a:ln w="9525">
              <a:noFill/>
              <a:miter lim="800000"/>
              <a:headEnd/>
              <a:tailEnd/>
            </a:ln>
          </p:spPr>
          <p:txBody>
            <a:bodyPr>
              <a:spAutoFit/>
            </a:bodyPr>
            <a:lstStyle/>
            <a:p>
              <a:pPr algn="l"/>
              <a:r>
                <a:rPr lang="en-GB" sz="1800">
                  <a:solidFill>
                    <a:schemeClr val="bg1"/>
                  </a:solidFill>
                  <a:latin typeface="Calibri" pitchFamily="34" charset="0"/>
                </a:rPr>
                <a:t>Chester &amp; N Wales</a:t>
              </a:r>
            </a:p>
            <a:p>
              <a:pPr algn="l"/>
              <a:r>
                <a:rPr lang="en-GB" sz="1800">
                  <a:solidFill>
                    <a:schemeClr val="bg1"/>
                  </a:solidFill>
                  <a:latin typeface="Calibri" pitchFamily="34" charset="0"/>
                </a:rPr>
                <a:t>Law Society</a:t>
              </a:r>
            </a:p>
          </p:txBody>
        </p:sp>
      </p:grpSp>
      <p:sp>
        <p:nvSpPr>
          <p:cNvPr id="13" name="Text Placeholder 2"/>
          <p:cNvSpPr txBox="1">
            <a:spLocks/>
          </p:cNvSpPr>
          <p:nvPr/>
        </p:nvSpPr>
        <p:spPr>
          <a:xfrm>
            <a:off x="1565275" y="109538"/>
            <a:ext cx="7385050" cy="585787"/>
          </a:xfrm>
          <a:prstGeom prst="rect">
            <a:avLst/>
          </a:prstGeom>
        </p:spPr>
        <p:txBody>
          <a:bodyPr/>
          <a:lstStyle/>
          <a:p>
            <a:pPr marL="342900" indent="-342900" algn="l" eaLnBrk="0" hangingPunct="0">
              <a:spcBef>
                <a:spcPct val="20000"/>
              </a:spcBef>
              <a:buClr>
                <a:srgbClr val="9E1B34"/>
              </a:buClr>
              <a:defRPr/>
            </a:pPr>
            <a:r>
              <a:rPr lang="en-GB" sz="3600" kern="0" dirty="0">
                <a:solidFill>
                  <a:srgbClr val="B50038"/>
                </a:solidFill>
                <a:latin typeface="Calibri" pitchFamily="34" charset="0"/>
                <a:cs typeface="Calibri" pitchFamily="34" charset="0"/>
              </a:rPr>
              <a:t>Some of our events</a:t>
            </a:r>
          </a:p>
        </p:txBody>
      </p:sp>
      <p:sp>
        <p:nvSpPr>
          <p:cNvPr id="12293" name="TextBox 13"/>
          <p:cNvSpPr txBox="1">
            <a:spLocks noChangeArrowheads="1"/>
          </p:cNvSpPr>
          <p:nvPr/>
        </p:nvSpPr>
        <p:spPr bwMode="auto">
          <a:xfrm>
            <a:off x="396875" y="3324225"/>
            <a:ext cx="2665413" cy="708025"/>
          </a:xfrm>
          <a:prstGeom prst="rect">
            <a:avLst/>
          </a:prstGeom>
          <a:noFill/>
          <a:ln w="9525">
            <a:noFill/>
            <a:miter lim="800000"/>
            <a:headEnd/>
            <a:tailEnd/>
          </a:ln>
        </p:spPr>
        <p:txBody>
          <a:bodyPr>
            <a:spAutoFit/>
          </a:bodyPr>
          <a:lstStyle/>
          <a:p>
            <a:pPr algn="l"/>
            <a:r>
              <a:rPr lang="en-GB" sz="2000">
                <a:latin typeface="Calibri" pitchFamily="34" charset="0"/>
              </a:rPr>
              <a:t>For more information</a:t>
            </a:r>
          </a:p>
          <a:p>
            <a:pPr algn="l"/>
            <a:r>
              <a:rPr lang="en-GB" sz="2000" u="sng">
                <a:latin typeface="Calibri" pitchFamily="34" charset="0"/>
              </a:rPr>
              <a:t>http://sra.org.uk/trust </a:t>
            </a:r>
          </a:p>
        </p:txBody>
      </p:sp>
      <p:grpSp>
        <p:nvGrpSpPr>
          <p:cNvPr id="12294" name="Group 10"/>
          <p:cNvGrpSpPr>
            <a:grpSpLocks/>
          </p:cNvGrpSpPr>
          <p:nvPr/>
        </p:nvGrpSpPr>
        <p:grpSpPr bwMode="auto">
          <a:xfrm>
            <a:off x="3028950" y="1568450"/>
            <a:ext cx="2997200" cy="1800225"/>
            <a:chOff x="4482882" y="2686961"/>
            <a:chExt cx="2996779" cy="1800000"/>
          </a:xfrm>
        </p:grpSpPr>
        <p:pic>
          <p:nvPicPr>
            <p:cNvPr id="12297" name="Picture 8"/>
            <p:cNvPicPr>
              <a:picLocks noChangeAspect="1" noChangeArrowheads="1"/>
            </p:cNvPicPr>
            <p:nvPr/>
          </p:nvPicPr>
          <p:blipFill>
            <a:blip r:embed="rId5" cstate="print"/>
            <a:srcRect/>
            <a:stretch>
              <a:fillRect/>
            </a:stretch>
          </p:blipFill>
          <p:spPr bwMode="auto">
            <a:xfrm>
              <a:off x="4487238" y="2686961"/>
              <a:ext cx="2977660" cy="1800000"/>
            </a:xfrm>
            <a:prstGeom prst="rect">
              <a:avLst/>
            </a:prstGeom>
            <a:noFill/>
            <a:ln w="9525">
              <a:noFill/>
              <a:miter lim="800000"/>
              <a:headEnd/>
              <a:tailEnd/>
            </a:ln>
          </p:spPr>
        </p:pic>
        <p:sp>
          <p:nvSpPr>
            <p:cNvPr id="12298" name="Rectangle 4"/>
            <p:cNvSpPr>
              <a:spLocks noChangeArrowheads="1"/>
            </p:cNvSpPr>
            <p:nvPr/>
          </p:nvSpPr>
          <p:spPr bwMode="auto">
            <a:xfrm>
              <a:off x="4482882" y="3823797"/>
              <a:ext cx="2996779" cy="646331"/>
            </a:xfrm>
            <a:prstGeom prst="rect">
              <a:avLst/>
            </a:prstGeom>
            <a:noFill/>
            <a:ln w="9525">
              <a:noFill/>
              <a:miter lim="800000"/>
              <a:headEnd/>
              <a:tailEnd/>
            </a:ln>
          </p:spPr>
          <p:txBody>
            <a:bodyPr>
              <a:spAutoFit/>
            </a:bodyPr>
            <a:lstStyle/>
            <a:p>
              <a:pPr algn="l"/>
              <a:r>
                <a:rPr lang="en-GB" sz="1800">
                  <a:solidFill>
                    <a:schemeClr val="bg1"/>
                  </a:solidFill>
                  <a:latin typeface="Calibri" pitchFamily="34" charset="0"/>
                </a:rPr>
                <a:t>Members of the public in</a:t>
              </a:r>
            </a:p>
            <a:p>
              <a:pPr algn="l"/>
              <a:r>
                <a:rPr lang="en-GB" sz="1800">
                  <a:solidFill>
                    <a:schemeClr val="bg1"/>
                  </a:solidFill>
                  <a:latin typeface="Calibri" pitchFamily="34" charset="0"/>
                </a:rPr>
                <a:t>Bristol</a:t>
              </a:r>
            </a:p>
          </p:txBody>
        </p:sp>
      </p:grpSp>
      <p:sp>
        <p:nvSpPr>
          <p:cNvPr id="12295" name="Title 1"/>
          <p:cNvSpPr>
            <a:spLocks noGrp="1"/>
          </p:cNvSpPr>
          <p:nvPr>
            <p:ph type="title"/>
          </p:nvPr>
        </p:nvSpPr>
        <p:spPr bwMode="auto">
          <a:xfrm>
            <a:off x="511175" y="2020888"/>
            <a:ext cx="2949575" cy="600075"/>
          </a:xfrm>
          <a:noFill/>
          <a:ln>
            <a:miter lim="800000"/>
            <a:headEnd/>
            <a:tailEnd/>
          </a:ln>
        </p:spPr>
        <p:txBody>
          <a:bodyPr vert="horz" wrap="square" lIns="91440" tIns="45720" rIns="91440" bIns="45720" numCol="1" anchor="t" anchorCtr="0" compatLnSpc="1">
            <a:prstTxWarp prst="textNoShape">
              <a:avLst/>
            </a:prstTxWarp>
          </a:bodyPr>
          <a:lstStyle/>
          <a:p>
            <a:r>
              <a:rPr lang="en-GB" sz="1800" smtClean="0">
                <a:solidFill>
                  <a:schemeClr val="bg1"/>
                </a:solidFill>
                <a:ea typeface="ＭＳ Ｐゴシック" pitchFamily="34" charset="-128"/>
              </a:rPr>
              <a:t>Conservative party conference fringe event</a:t>
            </a:r>
          </a:p>
        </p:txBody>
      </p:sp>
      <p:sp>
        <p:nvSpPr>
          <p:cNvPr id="12296" name="TextBox 13"/>
          <p:cNvSpPr txBox="1">
            <a:spLocks noChangeArrowheads="1"/>
          </p:cNvSpPr>
          <p:nvPr/>
        </p:nvSpPr>
        <p:spPr bwMode="auto">
          <a:xfrm>
            <a:off x="398463" y="3998913"/>
            <a:ext cx="5483225" cy="708025"/>
          </a:xfrm>
          <a:prstGeom prst="rect">
            <a:avLst/>
          </a:prstGeom>
          <a:noFill/>
          <a:ln w="9525">
            <a:noFill/>
            <a:miter lim="800000"/>
            <a:headEnd/>
            <a:tailEnd/>
          </a:ln>
        </p:spPr>
        <p:txBody>
          <a:bodyPr>
            <a:spAutoFit/>
          </a:bodyPr>
          <a:lstStyle/>
          <a:p>
            <a:pPr algn="l"/>
            <a:r>
              <a:rPr lang="en-GB" sz="2000">
                <a:latin typeface="Calibri" pitchFamily="34" charset="0"/>
              </a:rPr>
              <a:t>Short background video available at </a:t>
            </a:r>
            <a:r>
              <a:rPr lang="en-GB" sz="2000" u="sng">
                <a:latin typeface="Calibri" pitchFamily="34" charset="0"/>
              </a:rPr>
              <a:t>https://www.youtube.com/watch?v=rFt3s1YlGlQ</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The importance of trust</a:t>
            </a:r>
          </a:p>
        </p:txBody>
      </p:sp>
      <p:sp>
        <p:nvSpPr>
          <p:cNvPr id="4098" name="Rectangle 5"/>
          <p:cNvSpPr>
            <a:spLocks noGrp="1" noChangeArrowheads="1"/>
          </p:cNvSpPr>
          <p:nvPr>
            <p:ph type="subTitle" idx="1"/>
          </p:nvPr>
        </p:nvSpPr>
        <p:spPr>
          <a:xfrm>
            <a:off x="1258888" y="3065463"/>
            <a:ext cx="6624637" cy="833437"/>
          </a:xfrm>
        </p:spPr>
        <p:txBody>
          <a:bodyPr/>
          <a:lstStyle/>
          <a:p>
            <a:pPr eaLnBrk="1" hangingPunct="1">
              <a:defRPr/>
            </a:pPr>
            <a:r>
              <a:rPr lang="en-GB" dirty="0" smtClean="0">
                <a:solidFill>
                  <a:schemeClr val="tx1">
                    <a:lumMod val="85000"/>
                    <a:lumOff val="15000"/>
                  </a:schemeClr>
                </a:solidFill>
                <a:ea typeface="ＭＳ Ｐゴシック" pitchFamily="34" charset="-128"/>
              </a:rPr>
              <a:t> </a:t>
            </a:r>
            <a:r>
              <a:rPr lang="en-GB" dirty="0" smtClean="0">
                <a:solidFill>
                  <a:srgbClr val="747474"/>
                </a:solidFill>
                <a:ea typeface="ＭＳ Ｐゴシック" pitchFamily="34" charset="-128"/>
              </a:rPr>
              <a:t>Ben Page </a:t>
            </a:r>
          </a:p>
          <a:p>
            <a:pPr eaLnBrk="1" hangingPunct="1">
              <a:defRPr/>
            </a:pPr>
            <a:r>
              <a:rPr lang="en-GB" sz="2000" dirty="0" smtClean="0">
                <a:solidFill>
                  <a:srgbClr val="747474"/>
                </a:solidFill>
                <a:ea typeface="ＭＳ Ｐゴシック" pitchFamily="34" charset="-128"/>
              </a:rPr>
              <a:t>Ipso MORI </a:t>
            </a:r>
            <a:r>
              <a:rPr lang="en-GB" sz="2000" dirty="0" err="1" smtClean="0">
                <a:solidFill>
                  <a:srgbClr val="747474"/>
                </a:solidFill>
                <a:ea typeface="ＭＳ Ｐゴシック" pitchFamily="34" charset="-128"/>
              </a:rPr>
              <a:t>Cheif</a:t>
            </a:r>
            <a:r>
              <a:rPr lang="en-GB" sz="2000" dirty="0" smtClean="0">
                <a:solidFill>
                  <a:srgbClr val="747474"/>
                </a:solidFill>
                <a:ea typeface="ＭＳ Ｐゴシック" pitchFamily="34" charset="-128"/>
              </a:rPr>
              <a:t> Executive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Professionalism in practice</a:t>
            </a:r>
          </a:p>
        </p:txBody>
      </p:sp>
      <p:sp>
        <p:nvSpPr>
          <p:cNvPr id="4098" name="Rectangle 5"/>
          <p:cNvSpPr>
            <a:spLocks noGrp="1" noChangeArrowheads="1"/>
          </p:cNvSpPr>
          <p:nvPr>
            <p:ph type="subTitle" idx="1"/>
          </p:nvPr>
        </p:nvSpPr>
        <p:spPr>
          <a:xfrm>
            <a:off x="1258888" y="3065463"/>
            <a:ext cx="6624637" cy="833437"/>
          </a:xfrm>
        </p:spPr>
        <p:txBody>
          <a:bodyPr/>
          <a:lstStyle/>
          <a:p>
            <a:pPr eaLnBrk="1" hangingPunct="1">
              <a:defRPr/>
            </a:pPr>
            <a:r>
              <a:rPr lang="en-GB" dirty="0" smtClean="0">
                <a:solidFill>
                  <a:srgbClr val="747474"/>
                </a:solidFill>
                <a:ea typeface="ＭＳ Ｐゴシック" pitchFamily="34" charset="-128"/>
              </a:rPr>
              <a:t>Panel discussion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t>Simon Howard </a:t>
            </a:r>
            <a:r>
              <a:rPr lang="en-GB" sz="1600" dirty="0" smtClean="0"/>
              <a:t>– Head of Professional Standard at the Architects Registration Board</a:t>
            </a:r>
          </a:p>
          <a:p>
            <a:r>
              <a:rPr lang="en-GB" sz="2400" dirty="0" smtClean="0"/>
              <a:t>Ben Page </a:t>
            </a:r>
            <a:r>
              <a:rPr lang="en-GB" sz="1600" dirty="0" smtClean="0"/>
              <a:t>– </a:t>
            </a:r>
            <a:r>
              <a:rPr lang="en-GB" sz="1600" dirty="0" smtClean="0">
                <a:solidFill>
                  <a:schemeClr val="tx1">
                    <a:lumMod val="85000"/>
                    <a:lumOff val="15000"/>
                  </a:schemeClr>
                </a:solidFill>
                <a:ea typeface="ＭＳ Ｐゴシック" pitchFamily="34" charset="-128"/>
              </a:rPr>
              <a:t>Ipso MORI </a:t>
            </a:r>
            <a:r>
              <a:rPr lang="en-GB" sz="1600" dirty="0" err="1" smtClean="0">
                <a:solidFill>
                  <a:schemeClr val="tx1">
                    <a:lumMod val="85000"/>
                    <a:lumOff val="15000"/>
                  </a:schemeClr>
                </a:solidFill>
                <a:ea typeface="ＭＳ Ｐゴシック" pitchFamily="34" charset="-128"/>
              </a:rPr>
              <a:t>Cheif</a:t>
            </a:r>
            <a:r>
              <a:rPr lang="en-GB" sz="1600" dirty="0" smtClean="0">
                <a:solidFill>
                  <a:schemeClr val="tx1">
                    <a:lumMod val="85000"/>
                    <a:lumOff val="15000"/>
                  </a:schemeClr>
                </a:solidFill>
                <a:ea typeface="ＭＳ Ｐゴシック" pitchFamily="34" charset="-128"/>
              </a:rPr>
              <a:t> Executive </a:t>
            </a:r>
            <a:endParaRPr lang="en-GB" dirty="0" smtClean="0"/>
          </a:p>
          <a:p>
            <a:pPr eaLnBrk="1" hangingPunct="1">
              <a:defRPr/>
            </a:pPr>
            <a:r>
              <a:rPr lang="en-GB" sz="2400" dirty="0" smtClean="0">
                <a:solidFill>
                  <a:schemeClr val="tx1">
                    <a:lumMod val="85000"/>
                    <a:lumOff val="15000"/>
                  </a:schemeClr>
                </a:solidFill>
                <a:ea typeface="ＭＳ Ｐゴシック" pitchFamily="34" charset="-128"/>
              </a:rPr>
              <a:t>Crispin Passmore </a:t>
            </a:r>
            <a:r>
              <a:rPr lang="en-GB" sz="1600" dirty="0" smtClean="0">
                <a:solidFill>
                  <a:schemeClr val="tx1">
                    <a:lumMod val="85000"/>
                    <a:lumOff val="15000"/>
                  </a:schemeClr>
                </a:solidFill>
                <a:ea typeface="ＭＳ Ｐゴシック" pitchFamily="34" charset="-128"/>
              </a:rPr>
              <a:t>- SRA Executive Director Policy</a:t>
            </a:r>
            <a:endParaRPr lang="en-GB" dirty="0" smtClean="0">
              <a:solidFill>
                <a:schemeClr val="tx1">
                  <a:lumMod val="85000"/>
                  <a:lumOff val="15000"/>
                </a:schemeClr>
              </a:solidFill>
              <a:ea typeface="ＭＳ Ｐゴシック" pitchFamily="34" charset="-128"/>
            </a:endParaRPr>
          </a:p>
          <a:p>
            <a:r>
              <a:rPr lang="en-GB" sz="2400" dirty="0" smtClean="0"/>
              <a:t>Mike </a:t>
            </a:r>
            <a:r>
              <a:rPr lang="en-GB" sz="2400" dirty="0" err="1" smtClean="0"/>
              <a:t>Petrook</a:t>
            </a:r>
            <a:r>
              <a:rPr lang="en-GB" sz="2400" dirty="0" smtClean="0"/>
              <a:t> </a:t>
            </a:r>
            <a:r>
              <a:rPr lang="en-GB" sz="1600" dirty="0" smtClean="0"/>
              <a:t>– Director of Communications and Corporate Affairs Institute of Customer Service </a:t>
            </a:r>
          </a:p>
          <a:p>
            <a:r>
              <a:rPr lang="en-GB" sz="2400" dirty="0" smtClean="0"/>
              <a:t>Hugh Simpson </a:t>
            </a:r>
            <a:r>
              <a:rPr lang="en-GB" sz="1600" dirty="0" smtClean="0"/>
              <a:t>– Director of Strategy at the General Pharmaceutical Council </a:t>
            </a:r>
            <a:endParaRPr lang="en-GB" dirty="0" smtClean="0"/>
          </a:p>
          <a:p>
            <a:r>
              <a:rPr lang="en-GB" sz="2400" dirty="0" smtClean="0"/>
              <a:t>Caroline Wallace </a:t>
            </a:r>
            <a:r>
              <a:rPr lang="en-GB" sz="1600" dirty="0" smtClean="0"/>
              <a:t>– Director of Strategy at the Legal Services Board</a:t>
            </a:r>
            <a:endParaRPr lang="en-GB" dirty="0" smtClean="0"/>
          </a:p>
          <a:p>
            <a:endParaRPr lang="en-GB" dirty="0" smtClean="0"/>
          </a:p>
          <a:p>
            <a:endParaRPr lang="en-GB" dirty="0"/>
          </a:p>
        </p:txBody>
      </p:sp>
      <p:sp>
        <p:nvSpPr>
          <p:cNvPr id="3" name="Text Placeholder 2"/>
          <p:cNvSpPr>
            <a:spLocks noGrp="1"/>
          </p:cNvSpPr>
          <p:nvPr>
            <p:ph type="body" idx="10"/>
          </p:nvPr>
        </p:nvSpPr>
        <p:spPr/>
        <p:txBody>
          <a:bodyPr/>
          <a:lstStyle/>
          <a:p>
            <a:r>
              <a:rPr lang="en-GB" dirty="0" smtClean="0"/>
              <a:t>Your panel </a:t>
            </a:r>
            <a:endParaRPr lang="en-GB"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Trust and the market:</a:t>
            </a:r>
            <a:br>
              <a:rPr lang="en-GB" sz="4200" b="1" dirty="0" smtClean="0">
                <a:solidFill>
                  <a:srgbClr val="B50038"/>
                </a:solidFill>
                <a:ea typeface="ＭＳ Ｐゴシック" pitchFamily="34" charset="-128"/>
              </a:rPr>
            </a:br>
            <a:r>
              <a:rPr lang="en-GB" sz="3800" dirty="0" smtClean="0">
                <a:solidFill>
                  <a:srgbClr val="747474"/>
                </a:solidFill>
                <a:ea typeface="ＭＳ Ｐゴシック" pitchFamily="34" charset="-128"/>
              </a:rPr>
              <a:t>Rethinking regulation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44636"/>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Breakout Sessions </a:t>
            </a:r>
          </a:p>
        </p:txBody>
      </p:sp>
      <p:sp>
        <p:nvSpPr>
          <p:cNvPr id="4098" name="Rectangle 5"/>
          <p:cNvSpPr>
            <a:spLocks noGrp="1" noChangeArrowheads="1"/>
          </p:cNvSpPr>
          <p:nvPr>
            <p:ph type="subTitle" idx="1"/>
          </p:nvPr>
        </p:nvSpPr>
        <p:spPr>
          <a:xfrm>
            <a:off x="160985" y="3046146"/>
            <a:ext cx="8815588" cy="833437"/>
          </a:xfrm>
        </p:spPr>
        <p:txBody>
          <a:bodyPr/>
          <a:lstStyle/>
          <a:p>
            <a:pPr eaLnBrk="1" hangingPunct="1">
              <a:defRPr/>
            </a:pPr>
            <a:r>
              <a:rPr lang="en-GB" sz="2400" dirty="0" smtClean="0">
                <a:solidFill>
                  <a:srgbClr val="747474"/>
                </a:solidFill>
                <a:ea typeface="ＭＳ Ｐゴシック" pitchFamily="34" charset="-128"/>
              </a:rPr>
              <a:t>Innovation: Trust in change - Euston room  </a:t>
            </a:r>
          </a:p>
          <a:p>
            <a:pPr eaLnBrk="1" hangingPunct="1">
              <a:defRPr/>
            </a:pPr>
            <a:r>
              <a:rPr lang="en-GB" sz="2400" dirty="0" smtClean="0">
                <a:solidFill>
                  <a:srgbClr val="747474"/>
                </a:solidFill>
                <a:ea typeface="ＭＳ Ｐゴシック" pitchFamily="34" charset="-128"/>
              </a:rPr>
              <a:t>Open data: The building blocks of trust  -  Stephenson room</a:t>
            </a:r>
            <a:r>
              <a:rPr lang="en-GB" dirty="0" smtClean="0">
                <a:solidFill>
                  <a:srgbClr val="747474"/>
                </a:solidFill>
                <a:ea typeface="ＭＳ Ｐゴシック" pitchFamily="34" charset="-128"/>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804900" y="2122295"/>
            <a:ext cx="752917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Regulation in a modern marketplace </a:t>
            </a:r>
          </a:p>
        </p:txBody>
      </p:sp>
      <p:sp>
        <p:nvSpPr>
          <p:cNvPr id="4098" name="Rectangle 5"/>
          <p:cNvSpPr>
            <a:spLocks noGrp="1" noChangeArrowheads="1"/>
          </p:cNvSpPr>
          <p:nvPr>
            <p:ph type="subTitle" idx="1"/>
          </p:nvPr>
        </p:nvSpPr>
        <p:spPr>
          <a:xfrm>
            <a:off x="1258888" y="3471120"/>
            <a:ext cx="6624637" cy="833437"/>
          </a:xfrm>
        </p:spPr>
        <p:txBody>
          <a:bodyPr/>
          <a:lstStyle/>
          <a:p>
            <a:pPr eaLnBrk="1" hangingPunct="1">
              <a:defRPr/>
            </a:pPr>
            <a:r>
              <a:rPr lang="en-GB" dirty="0" smtClean="0">
                <a:solidFill>
                  <a:srgbClr val="747474"/>
                </a:solidFill>
                <a:ea typeface="ＭＳ Ｐゴシック" pitchFamily="34" charset="-128"/>
              </a:rPr>
              <a:t>Chris Jenkins</a:t>
            </a:r>
          </a:p>
          <a:p>
            <a:pPr eaLnBrk="1" hangingPunct="1">
              <a:defRPr/>
            </a:pPr>
            <a:r>
              <a:rPr lang="en-GB" sz="2000" dirty="0" smtClean="0">
                <a:solidFill>
                  <a:srgbClr val="747474"/>
                </a:solidFill>
                <a:ea typeface="ＭＳ Ｐゴシック" pitchFamily="34" charset="-128"/>
              </a:rPr>
              <a:t>Economics Director at the Competition and Markets Authority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21055" y="212229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Regulating the modern marketplace </a:t>
            </a:r>
          </a:p>
        </p:txBody>
      </p:sp>
      <p:sp>
        <p:nvSpPr>
          <p:cNvPr id="4098" name="Rectangle 5"/>
          <p:cNvSpPr>
            <a:spLocks noGrp="1" noChangeArrowheads="1"/>
          </p:cNvSpPr>
          <p:nvPr>
            <p:ph type="subTitle" idx="1"/>
          </p:nvPr>
        </p:nvSpPr>
        <p:spPr>
          <a:xfrm>
            <a:off x="1258888" y="3451803"/>
            <a:ext cx="6624637" cy="833437"/>
          </a:xfrm>
        </p:spPr>
        <p:txBody>
          <a:bodyPr/>
          <a:lstStyle/>
          <a:p>
            <a:pPr eaLnBrk="1" hangingPunct="1">
              <a:defRPr/>
            </a:pPr>
            <a:r>
              <a:rPr lang="en-GB" dirty="0" smtClean="0">
                <a:solidFill>
                  <a:srgbClr val="747474"/>
                </a:solidFill>
                <a:ea typeface="ＭＳ Ｐゴシック" pitchFamily="34" charset="-128"/>
              </a:rPr>
              <a:t>Panel discussion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t>Glyn </a:t>
            </a:r>
            <a:r>
              <a:rPr lang="en-GB" sz="2400" dirty="0" err="1" smtClean="0"/>
              <a:t>Gaskarth</a:t>
            </a:r>
            <a:r>
              <a:rPr lang="en-GB" sz="2400" dirty="0" smtClean="0"/>
              <a:t> </a:t>
            </a:r>
            <a:r>
              <a:rPr lang="en-GB" sz="1600" dirty="0" smtClean="0"/>
              <a:t>-</a:t>
            </a:r>
            <a:r>
              <a:rPr lang="en-GB" sz="2400" dirty="0" smtClean="0"/>
              <a:t> </a:t>
            </a:r>
            <a:r>
              <a:rPr lang="en-GB" sz="1600" dirty="0" smtClean="0"/>
              <a:t>Head of Crime and Justice at Policy Exchange</a:t>
            </a:r>
          </a:p>
          <a:p>
            <a:pPr eaLnBrk="1" hangingPunct="1">
              <a:defRPr/>
            </a:pPr>
            <a:r>
              <a:rPr lang="en-GB" sz="2400" dirty="0" smtClean="0">
                <a:solidFill>
                  <a:schemeClr val="tx1">
                    <a:lumMod val="85000"/>
                    <a:lumOff val="15000"/>
                  </a:schemeClr>
                </a:solidFill>
                <a:ea typeface="ＭＳ Ｐゴシック" pitchFamily="34" charset="-128"/>
              </a:rPr>
              <a:t>Chris Jenkins </a:t>
            </a:r>
            <a:r>
              <a:rPr lang="en-GB" sz="1600" dirty="0" smtClean="0">
                <a:solidFill>
                  <a:schemeClr val="tx1">
                    <a:lumMod val="85000"/>
                    <a:lumOff val="15000"/>
                  </a:schemeClr>
                </a:solidFill>
                <a:ea typeface="ＭＳ Ｐゴシック" pitchFamily="34" charset="-128"/>
              </a:rPr>
              <a:t>- Economics Director at the Competition and Markets Authority</a:t>
            </a:r>
          </a:p>
          <a:p>
            <a:pPr eaLnBrk="1" hangingPunct="1">
              <a:defRPr/>
            </a:pPr>
            <a:r>
              <a:rPr lang="en-GB" sz="2400" dirty="0" smtClean="0">
                <a:solidFill>
                  <a:schemeClr val="tx1">
                    <a:lumMod val="85000"/>
                    <a:lumOff val="15000"/>
                  </a:schemeClr>
                </a:solidFill>
                <a:ea typeface="ＭＳ Ｐゴシック" pitchFamily="34" charset="-128"/>
              </a:rPr>
              <a:t>Dame Janet </a:t>
            </a:r>
            <a:r>
              <a:rPr lang="en-GB" sz="2400" dirty="0" err="1" smtClean="0">
                <a:solidFill>
                  <a:schemeClr val="tx1">
                    <a:lumMod val="85000"/>
                    <a:lumOff val="15000"/>
                  </a:schemeClr>
                </a:solidFill>
                <a:ea typeface="ＭＳ Ｐゴシック" pitchFamily="34" charset="-128"/>
              </a:rPr>
              <a:t>Paraskeva</a:t>
            </a:r>
            <a:r>
              <a:rPr lang="en-GB" sz="2400" dirty="0" smtClean="0">
                <a:solidFill>
                  <a:schemeClr val="tx1">
                    <a:lumMod val="85000"/>
                    <a:lumOff val="15000"/>
                  </a:schemeClr>
                </a:solidFill>
                <a:ea typeface="ＭＳ Ｐゴシック" pitchFamily="34" charset="-128"/>
              </a:rPr>
              <a:t> </a:t>
            </a:r>
            <a:r>
              <a:rPr lang="en-GB" sz="1600" dirty="0" smtClean="0">
                <a:solidFill>
                  <a:schemeClr val="tx1">
                    <a:lumMod val="85000"/>
                    <a:lumOff val="15000"/>
                  </a:schemeClr>
                </a:solidFill>
                <a:ea typeface="ＭＳ Ｐゴシック" pitchFamily="34" charset="-128"/>
              </a:rPr>
              <a:t>– Chair of the Council for Licensed </a:t>
            </a:r>
            <a:r>
              <a:rPr lang="en-GB" sz="1600" dirty="0" err="1" smtClean="0">
                <a:solidFill>
                  <a:schemeClr val="tx1">
                    <a:lumMod val="85000"/>
                    <a:lumOff val="15000"/>
                  </a:schemeClr>
                </a:solidFill>
                <a:ea typeface="ＭＳ Ｐゴシック" pitchFamily="34" charset="-128"/>
              </a:rPr>
              <a:t>Conveyancers</a:t>
            </a:r>
            <a:endParaRPr lang="en-GB" dirty="0" smtClean="0">
              <a:solidFill>
                <a:schemeClr val="tx1">
                  <a:lumMod val="85000"/>
                  <a:lumOff val="15000"/>
                </a:schemeClr>
              </a:solidFill>
              <a:ea typeface="ＭＳ Ｐゴシック" pitchFamily="34" charset="-128"/>
            </a:endParaRPr>
          </a:p>
          <a:p>
            <a:pPr eaLnBrk="1" hangingPunct="1">
              <a:defRPr/>
            </a:pPr>
            <a:r>
              <a:rPr lang="en-GB" sz="2400" dirty="0" smtClean="0">
                <a:solidFill>
                  <a:schemeClr val="tx1">
                    <a:lumMod val="85000"/>
                    <a:lumOff val="15000"/>
                  </a:schemeClr>
                </a:solidFill>
                <a:ea typeface="ＭＳ Ｐゴシック" pitchFamily="34" charset="-128"/>
              </a:rPr>
              <a:t>Paul Philip </a:t>
            </a:r>
            <a:r>
              <a:rPr lang="en-GB" sz="1600" dirty="0" smtClean="0">
                <a:solidFill>
                  <a:schemeClr val="tx1">
                    <a:lumMod val="85000"/>
                    <a:lumOff val="15000"/>
                  </a:schemeClr>
                </a:solidFill>
                <a:ea typeface="ＭＳ Ｐゴシック" pitchFamily="34" charset="-128"/>
              </a:rPr>
              <a:t>- SRA Chief Executive </a:t>
            </a:r>
            <a:endParaRPr lang="en-GB" sz="2400" dirty="0" smtClean="0">
              <a:solidFill>
                <a:schemeClr val="tx1">
                  <a:lumMod val="85000"/>
                  <a:lumOff val="15000"/>
                </a:schemeClr>
              </a:solidFill>
              <a:ea typeface="ＭＳ Ｐゴシック" pitchFamily="34" charset="-128"/>
            </a:endParaRPr>
          </a:p>
          <a:p>
            <a:r>
              <a:rPr lang="en-GB" sz="2400" dirty="0" err="1" smtClean="0"/>
              <a:t>Cathryn</a:t>
            </a:r>
            <a:r>
              <a:rPr lang="en-GB" sz="2400" dirty="0" smtClean="0"/>
              <a:t> Ross </a:t>
            </a:r>
            <a:r>
              <a:rPr lang="en-GB" sz="1600" dirty="0" smtClean="0"/>
              <a:t>– </a:t>
            </a:r>
            <a:r>
              <a:rPr lang="en-GB" sz="1600" dirty="0" smtClean="0">
                <a:solidFill>
                  <a:schemeClr val="tx1">
                    <a:lumMod val="85000"/>
                    <a:lumOff val="15000"/>
                  </a:schemeClr>
                </a:solidFill>
                <a:ea typeface="ＭＳ Ｐゴシック" pitchFamily="34" charset="-128"/>
              </a:rPr>
              <a:t>Chief Executive of </a:t>
            </a:r>
            <a:r>
              <a:rPr lang="en-GB" sz="1600" dirty="0" err="1" smtClean="0">
                <a:solidFill>
                  <a:schemeClr val="tx1">
                    <a:lumMod val="85000"/>
                    <a:lumOff val="15000"/>
                  </a:schemeClr>
                </a:solidFill>
                <a:ea typeface="ＭＳ Ｐゴシック" pitchFamily="34" charset="-128"/>
              </a:rPr>
              <a:t>Ofwat</a:t>
            </a:r>
            <a:endParaRPr lang="en-GB" dirty="0" smtClean="0"/>
          </a:p>
          <a:p>
            <a:endParaRPr lang="en-GB" dirty="0"/>
          </a:p>
        </p:txBody>
      </p:sp>
      <p:sp>
        <p:nvSpPr>
          <p:cNvPr id="3" name="Text Placeholder 2"/>
          <p:cNvSpPr>
            <a:spLocks noGrp="1"/>
          </p:cNvSpPr>
          <p:nvPr>
            <p:ph type="body" idx="10"/>
          </p:nvPr>
        </p:nvSpPr>
        <p:spPr/>
        <p:txBody>
          <a:bodyPr/>
          <a:lstStyle/>
          <a:p>
            <a:r>
              <a:rPr lang="en-GB" dirty="0" smtClean="0"/>
              <a:t>Your panel </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128734"/>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Trust and the market:</a:t>
            </a:r>
            <a:br>
              <a:rPr lang="en-GB" sz="4200" b="1" dirty="0" smtClean="0">
                <a:solidFill>
                  <a:srgbClr val="B50038"/>
                </a:solidFill>
                <a:ea typeface="ＭＳ Ｐゴシック" pitchFamily="34" charset="-128"/>
              </a:rPr>
            </a:br>
            <a:r>
              <a:rPr lang="en-GB" sz="3800" dirty="0" smtClean="0">
                <a:solidFill>
                  <a:srgbClr val="747474"/>
                </a:solidFill>
                <a:ea typeface="ＭＳ Ｐゴシック" pitchFamily="34" charset="-128"/>
              </a:rPr>
              <a:t>Rethinking regulation</a:t>
            </a:r>
          </a:p>
        </p:txBody>
      </p:sp>
      <p:sp>
        <p:nvSpPr>
          <p:cNvPr id="3" name="Rectangle 5"/>
          <p:cNvSpPr>
            <a:spLocks noGrp="1" noChangeArrowheads="1"/>
          </p:cNvSpPr>
          <p:nvPr>
            <p:ph type="subTitle" idx="1"/>
          </p:nvPr>
        </p:nvSpPr>
        <p:spPr>
          <a:xfrm>
            <a:off x="1258888" y="3464681"/>
            <a:ext cx="6624637" cy="833437"/>
          </a:xfrm>
        </p:spPr>
        <p:txBody>
          <a:bodyPr/>
          <a:lstStyle/>
          <a:p>
            <a:pPr eaLnBrk="1" hangingPunct="1">
              <a:spcBef>
                <a:spcPts val="0"/>
              </a:spcBef>
              <a:defRPr/>
            </a:pPr>
            <a:r>
              <a:rPr lang="en-GB" dirty="0" smtClean="0">
                <a:solidFill>
                  <a:srgbClr val="747474"/>
                </a:solidFill>
                <a:ea typeface="ＭＳ Ｐゴシック" pitchFamily="34" charset="-128"/>
              </a:rPr>
              <a:t>Paul Philip</a:t>
            </a:r>
          </a:p>
          <a:p>
            <a:pPr eaLnBrk="1" hangingPunct="1">
              <a:spcBef>
                <a:spcPts val="0"/>
              </a:spcBef>
              <a:defRPr/>
            </a:pPr>
            <a:r>
              <a:rPr lang="en-GB" sz="2000" dirty="0" smtClean="0">
                <a:solidFill>
                  <a:srgbClr val="747474"/>
                </a:solidFill>
                <a:ea typeface="ＭＳ Ｐゴシック" pitchFamily="34" charset="-128"/>
              </a:rPr>
              <a:t>SRA Chief Executive </a:t>
            </a:r>
          </a:p>
          <a:p>
            <a:pPr eaLnBrk="1" hangingPunct="1">
              <a:defRPr/>
            </a:pPr>
            <a:endParaRPr lang="en-GB" dirty="0" smtClean="0">
              <a:solidFill>
                <a:schemeClr val="tx1">
                  <a:lumMod val="85000"/>
                  <a:lumOff val="15000"/>
                </a:schemeClr>
              </a:solidFill>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dirty="0" smtClean="0">
                <a:solidFill>
                  <a:srgbClr val="B50038"/>
                </a:solidFill>
                <a:ea typeface="ＭＳ Ｐゴシック" pitchFamily="34" charset="-128"/>
              </a:rPr>
              <a:t>Rethinking regulation </a:t>
            </a:r>
          </a:p>
        </p:txBody>
      </p:sp>
      <p:sp>
        <p:nvSpPr>
          <p:cNvPr id="4098" name="Rectangle 5"/>
          <p:cNvSpPr>
            <a:spLocks noGrp="1" noChangeArrowheads="1"/>
          </p:cNvSpPr>
          <p:nvPr>
            <p:ph type="subTitle" idx="1"/>
          </p:nvPr>
        </p:nvSpPr>
        <p:spPr>
          <a:xfrm>
            <a:off x="1258888" y="3065463"/>
            <a:ext cx="6624637" cy="833437"/>
          </a:xfrm>
        </p:spPr>
        <p:txBody>
          <a:bodyPr/>
          <a:lstStyle/>
          <a:p>
            <a:pPr eaLnBrk="1" hangingPunct="1">
              <a:defRPr/>
            </a:pPr>
            <a:r>
              <a:rPr lang="en-GB" dirty="0" smtClean="0">
                <a:solidFill>
                  <a:srgbClr val="747474"/>
                </a:solidFill>
                <a:ea typeface="ＭＳ Ｐゴシック" pitchFamily="34" charset="-128"/>
              </a:rPr>
              <a:t>Paul Philip</a:t>
            </a:r>
          </a:p>
          <a:p>
            <a:pPr eaLnBrk="1" hangingPunct="1">
              <a:defRPr/>
            </a:pPr>
            <a:r>
              <a:rPr lang="en-GB" sz="2000" dirty="0" smtClean="0">
                <a:solidFill>
                  <a:srgbClr val="747474"/>
                </a:solidFill>
                <a:ea typeface="ＭＳ Ｐゴシック" pitchFamily="34" charset="-128"/>
              </a:rPr>
              <a:t>SRA Chief Executive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bwMode="auto">
          <a:xfrm>
            <a:off x="1201738" y="2251075"/>
            <a:ext cx="6694487" cy="1101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200" b="1" smtClean="0">
                <a:solidFill>
                  <a:srgbClr val="B50038"/>
                </a:solidFill>
                <a:ea typeface="ＭＳ Ｐゴシック" pitchFamily="34" charset="-128"/>
              </a:rPr>
              <a:t>A Question of Trust</a:t>
            </a:r>
          </a:p>
        </p:txBody>
      </p:sp>
      <p:sp>
        <p:nvSpPr>
          <p:cNvPr id="4098" name="Rectangle 5"/>
          <p:cNvSpPr>
            <a:spLocks noGrp="1" noChangeArrowheads="1"/>
          </p:cNvSpPr>
          <p:nvPr>
            <p:ph type="subTitle" idx="1"/>
          </p:nvPr>
        </p:nvSpPr>
        <p:spPr>
          <a:xfrm>
            <a:off x="1258888" y="3065463"/>
            <a:ext cx="6624637" cy="833437"/>
          </a:xfrm>
        </p:spPr>
        <p:txBody>
          <a:bodyPr/>
          <a:lstStyle/>
          <a:p>
            <a:pPr eaLnBrk="1" hangingPunct="1">
              <a:defRPr/>
            </a:pPr>
            <a:r>
              <a:rPr lang="en-GB" dirty="0" smtClean="0">
                <a:solidFill>
                  <a:srgbClr val="747474"/>
                </a:solidFill>
                <a:ea typeface="ＭＳ Ｐゴシック" pitchFamily="34" charset="-128"/>
              </a:rPr>
              <a:t>Crispin Passmore</a:t>
            </a:r>
          </a:p>
          <a:p>
            <a:pPr eaLnBrk="1" hangingPunct="1">
              <a:defRPr/>
            </a:pPr>
            <a:r>
              <a:rPr lang="en-GB" sz="2000" dirty="0" smtClean="0">
                <a:solidFill>
                  <a:srgbClr val="747474"/>
                </a:solidFill>
                <a:ea typeface="ＭＳ Ｐゴシック" pitchFamily="34" charset="-128"/>
              </a:rPr>
              <a:t>SRA Executive Director Policy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349250" y="1035050"/>
            <a:ext cx="8640763" cy="3438525"/>
          </a:xfrm>
        </p:spPr>
        <p:txBody>
          <a:bodyPr/>
          <a:lstStyle/>
          <a:p>
            <a:r>
              <a:rPr lang="en-GB" sz="1800" smtClean="0">
                <a:ea typeface="ＭＳ Ｐゴシック" pitchFamily="34" charset="-128"/>
              </a:rPr>
              <a:t>Why we did it</a:t>
            </a:r>
          </a:p>
          <a:p>
            <a:pPr lvl="1">
              <a:buFont typeface="Arial" charset="0"/>
              <a:buChar char="•"/>
            </a:pPr>
            <a:r>
              <a:rPr lang="en-GB" sz="1800" smtClean="0">
                <a:ea typeface="ＭＳ Ｐゴシック" pitchFamily="34" charset="-128"/>
              </a:rPr>
              <a:t>Engage public and profession in regulation</a:t>
            </a:r>
          </a:p>
          <a:p>
            <a:pPr lvl="1">
              <a:buFont typeface="Arial" charset="0"/>
              <a:buChar char="•"/>
            </a:pPr>
            <a:r>
              <a:rPr lang="en-GB" sz="1800" smtClean="0">
                <a:ea typeface="ＭＳ Ｐゴシック" pitchFamily="34" charset="-128"/>
              </a:rPr>
              <a:t>Test whether different types of people expect different standards and behaviours from lawyers</a:t>
            </a:r>
          </a:p>
          <a:p>
            <a:pPr lvl="1">
              <a:buFont typeface="Arial" charset="0"/>
              <a:buChar char="•"/>
            </a:pPr>
            <a:r>
              <a:rPr lang="en-GB" sz="1800" smtClean="0">
                <a:ea typeface="ＭＳ Ｐゴシック" pitchFamily="34" charset="-128"/>
              </a:rPr>
              <a:t>Need for consistency and legitimacy of decision-making</a:t>
            </a:r>
          </a:p>
          <a:p>
            <a:pPr lvl="1">
              <a:buFont typeface="Arial" charset="0"/>
              <a:buChar char="•"/>
            </a:pPr>
            <a:r>
              <a:rPr lang="en-GB" sz="1800" smtClean="0">
                <a:ea typeface="ＭＳ Ｐゴシック" pitchFamily="34" charset="-128"/>
              </a:rPr>
              <a:t>Decisions to be based on Board’s assessment of our regulatory objectives, tested against public expectations and professional norms</a:t>
            </a:r>
          </a:p>
          <a:p>
            <a:r>
              <a:rPr lang="en-GB" sz="1800" smtClean="0">
                <a:ea typeface="ＭＳ Ｐゴシック" pitchFamily="34" charset="-128"/>
              </a:rPr>
              <a:t>What we did</a:t>
            </a:r>
          </a:p>
          <a:p>
            <a:pPr lvl="1">
              <a:buFont typeface="Arial" charset="0"/>
              <a:buChar char="•"/>
            </a:pPr>
            <a:r>
              <a:rPr lang="en-GB" sz="1800" smtClean="0">
                <a:ea typeface="ＭＳ Ｐゴシック" pitchFamily="34" charset="-128"/>
              </a:rPr>
              <a:t>Collected views of over 5,000 people through a range of media eg an online survey, Twitter polls, live voting at events, postcard campaign and a formal consultation</a:t>
            </a:r>
          </a:p>
          <a:p>
            <a:endParaRPr lang="en-GB" sz="1600" smtClean="0">
              <a:ea typeface="ＭＳ Ｐゴシック" pitchFamily="34" charset="-128"/>
            </a:endParaRPr>
          </a:p>
        </p:txBody>
      </p:sp>
      <p:sp>
        <p:nvSpPr>
          <p:cNvPr id="5123" name="Text Placeholder 2"/>
          <p:cNvSpPr>
            <a:spLocks noGrp="1"/>
          </p:cNvSpPr>
          <p:nvPr>
            <p:ph type="body" idx="10"/>
          </p:nvPr>
        </p:nvSpPr>
        <p:spPr>
          <a:xfrm>
            <a:off x="1550988" y="160338"/>
            <a:ext cx="7383462" cy="585787"/>
          </a:xfrm>
        </p:spPr>
        <p:txBody>
          <a:bodyPr/>
          <a:lstStyle/>
          <a:p>
            <a:r>
              <a:rPr lang="en-GB" smtClean="0">
                <a:ea typeface="ＭＳ Ｐゴシック" pitchFamily="34" charset="-128"/>
              </a:rPr>
              <a:t>Background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2700338" y="0"/>
            <a:ext cx="3527425" cy="1347788"/>
          </a:xfrm>
          <a:prstGeom prst="rect">
            <a:avLst/>
          </a:prstGeom>
          <a:solidFill>
            <a:schemeClr val="bg1"/>
          </a:solidFill>
          <a:ln w="9525" algn="ctr">
            <a:noFill/>
            <a:round/>
            <a:headEnd/>
            <a:tailEnd/>
          </a:ln>
        </p:spPr>
        <p:txBody>
          <a:bodyPr/>
          <a:lstStyle/>
          <a:p>
            <a:endParaRPr lang="en-US"/>
          </a:p>
        </p:txBody>
      </p:sp>
      <p:sp>
        <p:nvSpPr>
          <p:cNvPr id="5" name="Title 1"/>
          <p:cNvSpPr txBox="1">
            <a:spLocks/>
          </p:cNvSpPr>
          <p:nvPr/>
        </p:nvSpPr>
        <p:spPr>
          <a:xfrm>
            <a:off x="1549400" y="93663"/>
            <a:ext cx="6877050" cy="666750"/>
          </a:xfrm>
          <a:prstGeom prst="rect">
            <a:avLst/>
          </a:prstGeom>
        </p:spPr>
        <p:txBody>
          <a:bodyPr anchor="ctr"/>
          <a:lstStyle/>
          <a:p>
            <a:pPr algn="l" fontAlgn="auto">
              <a:spcAft>
                <a:spcPts val="0"/>
              </a:spcAft>
              <a:defRPr/>
            </a:pPr>
            <a:r>
              <a:rPr lang="en-GB" sz="3600" dirty="0">
                <a:solidFill>
                  <a:srgbClr val="B50038"/>
                </a:solidFill>
                <a:latin typeface="Calibri" pitchFamily="34" charset="0"/>
                <a:ea typeface="+mj-ea"/>
                <a:cs typeface="+mj-cs"/>
              </a:rPr>
              <a:t>Intent influences seriousness</a:t>
            </a:r>
          </a:p>
        </p:txBody>
      </p:sp>
      <p:sp>
        <p:nvSpPr>
          <p:cNvPr id="11" name="Rectangle 10"/>
          <p:cNvSpPr/>
          <p:nvPr/>
        </p:nvSpPr>
        <p:spPr>
          <a:xfrm>
            <a:off x="676275" y="1071563"/>
            <a:ext cx="8229600" cy="1200150"/>
          </a:xfrm>
          <a:prstGeom prst="rect">
            <a:avLst/>
          </a:prstGeom>
        </p:spPr>
        <p:txBody>
          <a:bodyPr>
            <a:spAutoFit/>
          </a:bodyPr>
          <a:lstStyle/>
          <a:p>
            <a:pPr algn="l" fontAlgn="auto">
              <a:spcBef>
                <a:spcPts val="0"/>
              </a:spcBef>
              <a:spcAft>
                <a:spcPts val="0"/>
              </a:spcAft>
              <a:defRPr/>
            </a:pPr>
            <a:r>
              <a:rPr lang="en-US" sz="1800" kern="0" dirty="0">
                <a:solidFill>
                  <a:sysClr val="windowText" lastClr="000000"/>
                </a:solidFill>
                <a:latin typeface="Calibri" pitchFamily="34" charset="0"/>
                <a:ea typeface="SimSun" pitchFamily="2" charset="-122"/>
                <a:cs typeface="Arial" pitchFamily="34" charset="0"/>
              </a:rPr>
              <a:t>It is illegal to work as a solicitor without a practising certificate issued by the SRA. </a:t>
            </a:r>
            <a:r>
              <a:rPr lang="en-US" sz="1800" kern="0" dirty="0">
                <a:solidFill>
                  <a:srgbClr val="000000"/>
                </a:solidFill>
                <a:latin typeface="Calibri" pitchFamily="34" charset="0"/>
                <a:ea typeface="SimSun" pitchFamily="2" charset="-122"/>
                <a:cs typeface="Arial" pitchFamily="34" charset="0"/>
              </a:rPr>
              <a:t>A typing mistake by a law firm leads to a solicitor unwittingly practising for 3 months without a current practising certificate. When the solicitor discovers the mistake she immediately takes steps to put the matter right.</a:t>
            </a:r>
            <a:endParaRPr lang="en-GB" sz="1800" kern="0" dirty="0">
              <a:solidFill>
                <a:sysClr val="windowText" lastClr="000000"/>
              </a:solidFill>
              <a:latin typeface="Calibri" pitchFamily="34" charset="0"/>
            </a:endParaRPr>
          </a:p>
        </p:txBody>
      </p:sp>
      <p:pic>
        <p:nvPicPr>
          <p:cNvPr id="6149" name="Picture 3"/>
          <p:cNvPicPr>
            <a:picLocks noChangeAspect="1" noChangeArrowheads="1"/>
          </p:cNvPicPr>
          <p:nvPr/>
        </p:nvPicPr>
        <p:blipFill>
          <a:blip r:embed="rId2" cstate="print"/>
          <a:srcRect/>
          <a:stretch>
            <a:fillRect/>
          </a:stretch>
        </p:blipFill>
        <p:spPr bwMode="auto">
          <a:xfrm>
            <a:off x="785813" y="2273300"/>
            <a:ext cx="3954462"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2700338" y="0"/>
            <a:ext cx="3527425" cy="1347788"/>
          </a:xfrm>
          <a:prstGeom prst="rect">
            <a:avLst/>
          </a:prstGeom>
          <a:solidFill>
            <a:schemeClr val="bg1"/>
          </a:solidFill>
          <a:ln w="9525" algn="ctr">
            <a:noFill/>
            <a:round/>
            <a:headEnd/>
            <a:tailEnd/>
          </a:ln>
        </p:spPr>
        <p:txBody>
          <a:bodyPr/>
          <a:lstStyle/>
          <a:p>
            <a:endParaRPr lang="en-US"/>
          </a:p>
        </p:txBody>
      </p:sp>
      <p:sp>
        <p:nvSpPr>
          <p:cNvPr id="5" name="Title 1"/>
          <p:cNvSpPr txBox="1">
            <a:spLocks/>
          </p:cNvSpPr>
          <p:nvPr/>
        </p:nvSpPr>
        <p:spPr>
          <a:xfrm>
            <a:off x="1549400" y="93663"/>
            <a:ext cx="6877050" cy="666750"/>
          </a:xfrm>
          <a:prstGeom prst="rect">
            <a:avLst/>
          </a:prstGeom>
        </p:spPr>
        <p:txBody>
          <a:bodyPr anchor="ctr"/>
          <a:lstStyle/>
          <a:p>
            <a:pPr algn="l" fontAlgn="auto">
              <a:spcAft>
                <a:spcPts val="0"/>
              </a:spcAft>
              <a:defRPr/>
            </a:pPr>
            <a:r>
              <a:rPr lang="en-GB" sz="3600" dirty="0">
                <a:solidFill>
                  <a:srgbClr val="B50038"/>
                </a:solidFill>
                <a:latin typeface="Calibri" pitchFamily="34" charset="0"/>
                <a:ea typeface="+mj-ea"/>
                <a:cs typeface="+mj-cs"/>
              </a:rPr>
              <a:t>Intent influences seriousness</a:t>
            </a:r>
          </a:p>
        </p:txBody>
      </p:sp>
      <p:sp>
        <p:nvSpPr>
          <p:cNvPr id="7172" name="Rectangle 12"/>
          <p:cNvSpPr>
            <a:spLocks noChangeArrowheads="1"/>
          </p:cNvSpPr>
          <p:nvPr/>
        </p:nvSpPr>
        <p:spPr bwMode="auto">
          <a:xfrm>
            <a:off x="669925" y="1077913"/>
            <a:ext cx="8054975" cy="922337"/>
          </a:xfrm>
          <a:prstGeom prst="rect">
            <a:avLst/>
          </a:prstGeom>
          <a:noFill/>
          <a:ln w="9525">
            <a:noFill/>
            <a:miter lim="800000"/>
            <a:headEnd/>
            <a:tailEnd/>
          </a:ln>
        </p:spPr>
        <p:txBody>
          <a:bodyPr>
            <a:spAutoFit/>
          </a:bodyPr>
          <a:lstStyle/>
          <a:p>
            <a:pPr algn="l"/>
            <a:r>
              <a:rPr lang="en-US" sz="1800" dirty="0">
                <a:latin typeface="Calibri" pitchFamily="34" charset="0"/>
                <a:ea typeface="SimSun" pitchFamily="2" charset="-122"/>
                <a:cs typeface="Arial" charset="0"/>
              </a:rPr>
              <a:t>It is illegal to work as a solicitor without a </a:t>
            </a:r>
            <a:r>
              <a:rPr lang="en-US" sz="1800" dirty="0" err="1">
                <a:latin typeface="Calibri" pitchFamily="34" charset="0"/>
                <a:ea typeface="SimSun" pitchFamily="2" charset="-122"/>
                <a:cs typeface="Arial" charset="0"/>
              </a:rPr>
              <a:t>practising</a:t>
            </a:r>
            <a:r>
              <a:rPr lang="en-US" sz="1800" dirty="0">
                <a:latin typeface="Calibri" pitchFamily="34" charset="0"/>
                <a:ea typeface="SimSun" pitchFamily="2" charset="-122"/>
                <a:cs typeface="Arial" charset="0"/>
              </a:rPr>
              <a:t> certificate issued by the SRA. However, a solicitor knowingly continues to work after his </a:t>
            </a:r>
          </a:p>
          <a:p>
            <a:pPr algn="l"/>
            <a:r>
              <a:rPr lang="en-US" sz="1800" dirty="0" err="1">
                <a:latin typeface="Calibri" pitchFamily="34" charset="0"/>
                <a:ea typeface="SimSun" pitchFamily="2" charset="-122"/>
                <a:cs typeface="Arial" charset="0"/>
              </a:rPr>
              <a:t>practising</a:t>
            </a:r>
            <a:r>
              <a:rPr lang="en-US" sz="1800" dirty="0">
                <a:latin typeface="Calibri" pitchFamily="34" charset="0"/>
                <a:ea typeface="SimSun" pitchFamily="2" charset="-122"/>
                <a:cs typeface="Arial" charset="0"/>
              </a:rPr>
              <a:t> certificate has become out of date.</a:t>
            </a:r>
          </a:p>
        </p:txBody>
      </p:sp>
      <p:pic>
        <p:nvPicPr>
          <p:cNvPr id="7173" name="Picture 4"/>
          <p:cNvPicPr>
            <a:picLocks noChangeAspect="1" noChangeArrowheads="1"/>
          </p:cNvPicPr>
          <p:nvPr/>
        </p:nvPicPr>
        <p:blipFill>
          <a:blip r:embed="rId2" cstate="print"/>
          <a:srcRect/>
          <a:stretch>
            <a:fillRect/>
          </a:stretch>
        </p:blipFill>
        <p:spPr bwMode="auto">
          <a:xfrm>
            <a:off x="782638" y="2201863"/>
            <a:ext cx="3821112" cy="263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idx="10"/>
          </p:nvPr>
        </p:nvSpPr>
        <p:spPr>
          <a:xfrm>
            <a:off x="1563688" y="153988"/>
            <a:ext cx="7385050" cy="585787"/>
          </a:xfrm>
        </p:spPr>
        <p:txBody>
          <a:bodyPr/>
          <a:lstStyle/>
          <a:p>
            <a:r>
              <a:rPr lang="en-GB" dirty="0" smtClean="0">
                <a:ea typeface="ＭＳ Ｐゴシック" pitchFamily="34" charset="-128"/>
              </a:rPr>
              <a:t>Client money</a:t>
            </a:r>
          </a:p>
        </p:txBody>
      </p:sp>
      <p:sp>
        <p:nvSpPr>
          <p:cNvPr id="4" name="Title 1"/>
          <p:cNvSpPr txBox="1">
            <a:spLocks/>
          </p:cNvSpPr>
          <p:nvPr/>
        </p:nvSpPr>
        <p:spPr>
          <a:xfrm>
            <a:off x="671513" y="1058952"/>
            <a:ext cx="8189615" cy="674687"/>
          </a:xfrm>
          <a:prstGeom prst="rect">
            <a:avLst/>
          </a:prstGeom>
        </p:spPr>
        <p:txBody>
          <a:bodyPr/>
          <a:lstStyle/>
          <a:p>
            <a:pPr algn="l" eaLnBrk="0" hangingPunct="0">
              <a:defRPr/>
            </a:pPr>
            <a:r>
              <a:rPr lang="en-GB" sz="2000" kern="0" dirty="0">
                <a:solidFill>
                  <a:schemeClr val="tx2"/>
                </a:solidFill>
                <a:latin typeface="Calibri" pitchFamily="34" charset="0"/>
                <a:ea typeface="ＭＳ Ｐゴシック" charset="0"/>
                <a:cs typeface="Calibri" pitchFamily="34" charset="0"/>
              </a:rPr>
              <a:t>Misuse always very serious but public more sympathetic if money is replaced</a:t>
            </a:r>
          </a:p>
        </p:txBody>
      </p:sp>
      <p:graphicFrame>
        <p:nvGraphicFramePr>
          <p:cNvPr id="6" name="Table 5"/>
          <p:cNvGraphicFramePr>
            <a:graphicFrameLocks noGrp="1"/>
          </p:cNvGraphicFramePr>
          <p:nvPr/>
        </p:nvGraphicFramePr>
        <p:xfrm>
          <a:off x="830263" y="1635125"/>
          <a:ext cx="7443988" cy="2761899"/>
        </p:xfrm>
        <a:graphic>
          <a:graphicData uri="http://schemas.openxmlformats.org/drawingml/2006/table">
            <a:tbl>
              <a:tblPr firstRow="1" bandRow="1">
                <a:tableStyleId>{22838BEF-8BB2-4498-84A7-C5851F593DF1}</a:tableStyleId>
              </a:tblPr>
              <a:tblGrid>
                <a:gridCol w="4427621"/>
                <a:gridCol w="1504305"/>
                <a:gridCol w="1512062"/>
              </a:tblGrid>
              <a:tr h="190883">
                <a:tc>
                  <a:txBody>
                    <a:bodyPr/>
                    <a:lstStyle/>
                    <a:p>
                      <a:pPr>
                        <a:lnSpc>
                          <a:spcPct val="115000"/>
                        </a:lnSpc>
                        <a:spcAft>
                          <a:spcPts val="0"/>
                        </a:spcAft>
                      </a:pPr>
                      <a:r>
                        <a:rPr lang="en-GB" sz="1600" dirty="0" smtClean="0"/>
                        <a:t>Question</a:t>
                      </a:r>
                      <a:endParaRPr lang="en-GB" sz="1600" dirty="0">
                        <a:latin typeface="Calibri"/>
                        <a:ea typeface="SimSun"/>
                        <a:cs typeface="Times New Roman"/>
                      </a:endParaRPr>
                    </a:p>
                  </a:txBody>
                  <a:tcPr marL="68580" marR="68580" marT="0" marB="0"/>
                </a:tc>
                <a:tc>
                  <a:txBody>
                    <a:bodyPr/>
                    <a:lstStyle/>
                    <a:p>
                      <a:pPr>
                        <a:lnSpc>
                          <a:spcPct val="115000"/>
                        </a:lnSpc>
                        <a:spcAft>
                          <a:spcPts val="0"/>
                        </a:spcAft>
                      </a:pPr>
                      <a:r>
                        <a:rPr lang="en-GB" sz="1600" dirty="0"/>
                        <a:t>Solicitors</a:t>
                      </a:r>
                      <a:endParaRPr lang="en-GB" sz="1600" dirty="0">
                        <a:latin typeface="Calibri"/>
                        <a:ea typeface="SimSun"/>
                        <a:cs typeface="Times New Roman"/>
                      </a:endParaRPr>
                    </a:p>
                  </a:txBody>
                  <a:tcPr marL="68580" marR="68580" marT="0" marB="0"/>
                </a:tc>
                <a:tc>
                  <a:txBody>
                    <a:bodyPr/>
                    <a:lstStyle/>
                    <a:p>
                      <a:pPr>
                        <a:lnSpc>
                          <a:spcPct val="115000"/>
                        </a:lnSpc>
                        <a:spcAft>
                          <a:spcPts val="0"/>
                        </a:spcAft>
                      </a:pPr>
                      <a:r>
                        <a:rPr lang="en-GB" sz="1600" dirty="0"/>
                        <a:t>Non-solicitors</a:t>
                      </a:r>
                      <a:endParaRPr lang="en-GB" sz="1600" dirty="0">
                        <a:latin typeface="Calibri"/>
                        <a:ea typeface="SimSun"/>
                        <a:cs typeface="Times New Roman"/>
                      </a:endParaRPr>
                    </a:p>
                  </a:txBody>
                  <a:tcPr marL="68580" marR="68580" marT="0" marB="0"/>
                </a:tc>
              </a:tr>
              <a:tr h="763533">
                <a:tc>
                  <a:txBody>
                    <a:bodyPr/>
                    <a:lstStyle/>
                    <a:p>
                      <a:pPr>
                        <a:lnSpc>
                          <a:spcPct val="115000"/>
                        </a:lnSpc>
                        <a:spcAft>
                          <a:spcPts val="0"/>
                        </a:spcAft>
                      </a:pPr>
                      <a:r>
                        <a:rPr lang="en-GB" sz="1200" dirty="0" smtClean="0"/>
                        <a:t>A </a:t>
                      </a:r>
                      <a:r>
                        <a:rPr lang="en-GB" sz="1200" dirty="0"/>
                        <a:t>senior solicitor in a law firm uses money that belongs to clients to pay his gambling debts. He says he always intended to pay the money back when his luck changed.</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dirty="0"/>
                        <a:t>5.9 – Most serious</a:t>
                      </a:r>
                    </a:p>
                    <a:p>
                      <a:pPr>
                        <a:lnSpc>
                          <a:spcPct val="115000"/>
                        </a:lnSpc>
                        <a:spcAft>
                          <a:spcPts val="0"/>
                        </a:spcAft>
                      </a:pPr>
                      <a:r>
                        <a:rPr lang="en-GB" sz="1200" dirty="0"/>
                        <a:t>Less than 1% </a:t>
                      </a:r>
                      <a:r>
                        <a:rPr lang="en-GB" sz="1200" dirty="0" smtClean="0"/>
                        <a:t>voted under 5</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dirty="0"/>
                        <a:t>5.8 – Most serious</a:t>
                      </a:r>
                    </a:p>
                    <a:p>
                      <a:pPr>
                        <a:lnSpc>
                          <a:spcPct val="115000"/>
                        </a:lnSpc>
                        <a:spcAft>
                          <a:spcPts val="0"/>
                        </a:spcAft>
                      </a:pPr>
                      <a:r>
                        <a:rPr lang="en-GB" sz="1200" dirty="0"/>
                        <a:t>1% of people </a:t>
                      </a:r>
                      <a:r>
                        <a:rPr lang="en-GB" sz="1200" dirty="0" smtClean="0"/>
                        <a:t>voted under 5</a:t>
                      </a:r>
                      <a:endParaRPr lang="en-GB" sz="1200" dirty="0">
                        <a:latin typeface="Calibri"/>
                        <a:ea typeface="SimSun"/>
                        <a:cs typeface="Times New Roman"/>
                      </a:endParaRPr>
                    </a:p>
                  </a:txBody>
                  <a:tcPr marL="68580" marR="68580" marT="0" marB="0"/>
                </a:tc>
              </a:tr>
              <a:tr h="763533">
                <a:tc>
                  <a:txBody>
                    <a:bodyPr/>
                    <a:lstStyle/>
                    <a:p>
                      <a:pPr>
                        <a:lnSpc>
                          <a:spcPct val="115000"/>
                        </a:lnSpc>
                        <a:spcAft>
                          <a:spcPts val="0"/>
                        </a:spcAft>
                      </a:pPr>
                      <a:r>
                        <a:rPr lang="en-GB" sz="1200" dirty="0" smtClean="0"/>
                        <a:t>A </a:t>
                      </a:r>
                      <a:r>
                        <a:rPr lang="en-GB" sz="1200" dirty="0"/>
                        <a:t>solicitor uses money that belongs to clients, not the law firm itself, to solve cash-flow problems in his firm.</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dirty="0"/>
                        <a:t>5.8 – Most serious</a:t>
                      </a:r>
                    </a:p>
                    <a:p>
                      <a:pPr>
                        <a:lnSpc>
                          <a:spcPct val="115000"/>
                        </a:lnSpc>
                        <a:spcAft>
                          <a:spcPts val="0"/>
                        </a:spcAft>
                      </a:pPr>
                      <a:r>
                        <a:rPr lang="en-GB" sz="1200" dirty="0"/>
                        <a:t>3% of people </a:t>
                      </a:r>
                      <a:r>
                        <a:rPr lang="en-GB" sz="1200" dirty="0" smtClean="0"/>
                        <a:t>voted under </a:t>
                      </a:r>
                      <a:r>
                        <a:rPr lang="en-GB" sz="1200" dirty="0"/>
                        <a:t>5</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dirty="0"/>
                        <a:t>5.5 – Most serious</a:t>
                      </a:r>
                    </a:p>
                    <a:p>
                      <a:pPr>
                        <a:lnSpc>
                          <a:spcPct val="115000"/>
                        </a:lnSpc>
                        <a:spcAft>
                          <a:spcPts val="0"/>
                        </a:spcAft>
                      </a:pPr>
                      <a:r>
                        <a:rPr lang="en-GB" sz="1200" dirty="0"/>
                        <a:t>6% of people </a:t>
                      </a:r>
                      <a:r>
                        <a:rPr lang="en-GB" sz="1200" dirty="0" smtClean="0"/>
                        <a:t>voted under 5</a:t>
                      </a:r>
                      <a:endParaRPr lang="en-GB" sz="1200" dirty="0">
                        <a:latin typeface="Calibri"/>
                        <a:ea typeface="SimSun"/>
                        <a:cs typeface="Times New Roman"/>
                      </a:endParaRPr>
                    </a:p>
                  </a:txBody>
                  <a:tcPr marL="68580" marR="68580" marT="0" marB="0"/>
                </a:tc>
              </a:tr>
              <a:tr h="954417">
                <a:tc>
                  <a:txBody>
                    <a:bodyPr/>
                    <a:lstStyle/>
                    <a:p>
                      <a:pPr>
                        <a:lnSpc>
                          <a:spcPct val="115000"/>
                        </a:lnSpc>
                        <a:spcAft>
                          <a:spcPts val="0"/>
                        </a:spcAft>
                      </a:pPr>
                      <a:r>
                        <a:rPr lang="en-GB" sz="1200" dirty="0" smtClean="0"/>
                        <a:t>A </a:t>
                      </a:r>
                      <a:r>
                        <a:rPr lang="en-GB" sz="1200" dirty="0"/>
                        <a:t>solicitor is holding money while a deceased client's will is being settled. The solicitor uses the money to pay her staff's wages. She returns the money before she is due to pay it to the deceased client's relations.</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dirty="0"/>
                        <a:t>5.5 – Most serious</a:t>
                      </a:r>
                    </a:p>
                    <a:p>
                      <a:pPr>
                        <a:lnSpc>
                          <a:spcPct val="115000"/>
                        </a:lnSpc>
                        <a:spcAft>
                          <a:spcPts val="0"/>
                        </a:spcAft>
                      </a:pPr>
                      <a:r>
                        <a:rPr lang="en-GB" sz="1200" dirty="0"/>
                        <a:t>7% of people </a:t>
                      </a:r>
                      <a:r>
                        <a:rPr lang="en-GB" sz="1200" dirty="0" smtClean="0"/>
                        <a:t>voted under 5</a:t>
                      </a:r>
                      <a:endParaRPr lang="en-GB" sz="1200" dirty="0">
                        <a:latin typeface="Calibri"/>
                        <a:ea typeface="SimSun"/>
                        <a:cs typeface="Times New Roman"/>
                      </a:endParaRPr>
                    </a:p>
                  </a:txBody>
                  <a:tcPr marL="68580" marR="68580" marT="0" marB="0"/>
                </a:tc>
                <a:tc>
                  <a:txBody>
                    <a:bodyPr/>
                    <a:lstStyle/>
                    <a:p>
                      <a:pPr>
                        <a:lnSpc>
                          <a:spcPct val="115000"/>
                        </a:lnSpc>
                        <a:spcAft>
                          <a:spcPts val="0"/>
                        </a:spcAft>
                      </a:pPr>
                      <a:r>
                        <a:rPr lang="en-GB" sz="1200" b="1" dirty="0"/>
                        <a:t>4.9 – Very serious</a:t>
                      </a:r>
                    </a:p>
                    <a:p>
                      <a:pPr>
                        <a:lnSpc>
                          <a:spcPct val="115000"/>
                        </a:lnSpc>
                        <a:spcAft>
                          <a:spcPts val="0"/>
                        </a:spcAft>
                      </a:pPr>
                      <a:r>
                        <a:rPr lang="en-GB" sz="1200" b="1" dirty="0"/>
                        <a:t>23% of people </a:t>
                      </a:r>
                      <a:r>
                        <a:rPr lang="en-GB" sz="1200" b="1" dirty="0" smtClean="0"/>
                        <a:t>voted under 5</a:t>
                      </a:r>
                      <a:endParaRPr lang="en-GB" sz="1200" b="1" dirty="0">
                        <a:latin typeface="Calibri"/>
                        <a:ea typeface="SimSu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idx="10"/>
          </p:nvPr>
        </p:nvSpPr>
        <p:spPr>
          <a:xfrm>
            <a:off x="1563688" y="166688"/>
            <a:ext cx="7383462" cy="585787"/>
          </a:xfrm>
        </p:spPr>
        <p:txBody>
          <a:bodyPr/>
          <a:lstStyle/>
          <a:p>
            <a:r>
              <a:rPr lang="en-GB" dirty="0" smtClean="0">
                <a:ea typeface="ＭＳ Ｐゴシック" pitchFamily="34" charset="-128"/>
              </a:rPr>
              <a:t>Solicitor competence</a:t>
            </a:r>
          </a:p>
        </p:txBody>
      </p:sp>
      <p:pic>
        <p:nvPicPr>
          <p:cNvPr id="10243" name="Picture 3"/>
          <p:cNvPicPr>
            <a:picLocks noChangeAspect="1" noChangeArrowheads="1"/>
          </p:cNvPicPr>
          <p:nvPr/>
        </p:nvPicPr>
        <p:blipFill>
          <a:blip r:embed="rId2" cstate="print"/>
          <a:srcRect l="1386" t="17248" b="30573"/>
          <a:stretch>
            <a:fillRect/>
          </a:stretch>
        </p:blipFill>
        <p:spPr bwMode="auto">
          <a:xfrm>
            <a:off x="721423" y="927318"/>
            <a:ext cx="8113712" cy="2099217"/>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l="82994" t="45740" r="14643" b="47223"/>
          <a:stretch>
            <a:fillRect/>
          </a:stretch>
        </p:blipFill>
        <p:spPr bwMode="auto">
          <a:xfrm>
            <a:off x="2859385" y="4501168"/>
            <a:ext cx="334576" cy="470077"/>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l="82994" t="57921" r="14779" b="34594"/>
          <a:stretch>
            <a:fillRect/>
          </a:stretch>
        </p:blipFill>
        <p:spPr bwMode="auto">
          <a:xfrm>
            <a:off x="4209446" y="4501166"/>
            <a:ext cx="304599" cy="482958"/>
          </a:xfrm>
          <a:prstGeom prst="rect">
            <a:avLst/>
          </a:prstGeom>
          <a:noFill/>
          <a:ln w="9525">
            <a:noFill/>
            <a:miter lim="800000"/>
            <a:headEnd/>
            <a:tailEnd/>
          </a:ln>
        </p:spPr>
      </p:pic>
      <p:sp>
        <p:nvSpPr>
          <p:cNvPr id="7" name="TextBox 6"/>
          <p:cNvSpPr txBox="1"/>
          <p:nvPr/>
        </p:nvSpPr>
        <p:spPr>
          <a:xfrm>
            <a:off x="785813" y="2986606"/>
            <a:ext cx="1536368" cy="1785104"/>
          </a:xfrm>
          <a:prstGeom prst="rect">
            <a:avLst/>
          </a:prstGeom>
          <a:noFill/>
        </p:spPr>
        <p:txBody>
          <a:bodyPr wrap="square" rtlCol="0">
            <a:spAutoFit/>
          </a:bodyPr>
          <a:lstStyle/>
          <a:p>
            <a:r>
              <a:rPr lang="en-GB" sz="1100" dirty="0" smtClean="0"/>
              <a:t>Q41. A solicitor provides advice on an issue without fully understanding the relevant law. The client follows the advice, which results in them having to pay substantial extra costs</a:t>
            </a:r>
            <a:endParaRPr lang="en-GB" sz="1100" dirty="0"/>
          </a:p>
        </p:txBody>
      </p:sp>
      <p:sp>
        <p:nvSpPr>
          <p:cNvPr id="8" name="TextBox 7"/>
          <p:cNvSpPr txBox="1"/>
          <p:nvPr/>
        </p:nvSpPr>
        <p:spPr>
          <a:xfrm>
            <a:off x="2365729" y="3020590"/>
            <a:ext cx="1536368" cy="1446550"/>
          </a:xfrm>
          <a:prstGeom prst="rect">
            <a:avLst/>
          </a:prstGeom>
          <a:noFill/>
        </p:spPr>
        <p:txBody>
          <a:bodyPr wrap="square" rtlCol="0">
            <a:spAutoFit/>
          </a:bodyPr>
          <a:lstStyle/>
          <a:p>
            <a:r>
              <a:rPr lang="en-GB" sz="1100" dirty="0" smtClean="0"/>
              <a:t>Q25. A solicitor takes on lucrative work although she knows that she does not have knowledge or experience to do it to the required standard.</a:t>
            </a:r>
            <a:endParaRPr lang="en-GB" sz="1100" dirty="0"/>
          </a:p>
        </p:txBody>
      </p:sp>
      <p:sp>
        <p:nvSpPr>
          <p:cNvPr id="9" name="TextBox 8"/>
          <p:cNvSpPr txBox="1"/>
          <p:nvPr/>
        </p:nvSpPr>
        <p:spPr>
          <a:xfrm>
            <a:off x="4024587" y="3001951"/>
            <a:ext cx="1536368" cy="769441"/>
          </a:xfrm>
          <a:prstGeom prst="rect">
            <a:avLst/>
          </a:prstGeom>
          <a:noFill/>
        </p:spPr>
        <p:txBody>
          <a:bodyPr wrap="square" rtlCol="0">
            <a:spAutoFit/>
          </a:bodyPr>
          <a:lstStyle/>
          <a:p>
            <a:r>
              <a:rPr lang="en-GB" sz="1100" dirty="0" smtClean="0"/>
              <a:t>Q43. A solicitor fails to meet deadlines so his client loses a valuable contract.</a:t>
            </a:r>
            <a:endParaRPr lang="en-GB" sz="1100" dirty="0"/>
          </a:p>
        </p:txBody>
      </p:sp>
      <p:sp>
        <p:nvSpPr>
          <p:cNvPr id="10" name="TextBox 9"/>
          <p:cNvSpPr txBox="1"/>
          <p:nvPr/>
        </p:nvSpPr>
        <p:spPr>
          <a:xfrm>
            <a:off x="5571919" y="3009629"/>
            <a:ext cx="1670918" cy="1277273"/>
          </a:xfrm>
          <a:prstGeom prst="rect">
            <a:avLst/>
          </a:prstGeom>
          <a:noFill/>
        </p:spPr>
        <p:txBody>
          <a:bodyPr wrap="square" rtlCol="0">
            <a:spAutoFit/>
          </a:bodyPr>
          <a:lstStyle/>
          <a:p>
            <a:r>
              <a:rPr lang="en-GB" sz="1100" dirty="0" smtClean="0"/>
              <a:t>Q54. A newly qualified solicitor fails to comply with court rules leading to a case being delayed and higher costs for those involved (including the court).</a:t>
            </a:r>
            <a:endParaRPr lang="en-GB" sz="1100" dirty="0"/>
          </a:p>
        </p:txBody>
      </p:sp>
      <p:sp>
        <p:nvSpPr>
          <p:cNvPr id="11" name="TextBox 10"/>
          <p:cNvSpPr txBox="1"/>
          <p:nvPr/>
        </p:nvSpPr>
        <p:spPr>
          <a:xfrm>
            <a:off x="7209944" y="3030460"/>
            <a:ext cx="1677497" cy="1277273"/>
          </a:xfrm>
          <a:prstGeom prst="rect">
            <a:avLst/>
          </a:prstGeom>
          <a:noFill/>
        </p:spPr>
        <p:txBody>
          <a:bodyPr wrap="square" rtlCol="0">
            <a:spAutoFit/>
          </a:bodyPr>
          <a:lstStyle/>
          <a:p>
            <a:r>
              <a:rPr lang="en-GB" sz="1100" dirty="0" smtClean="0"/>
              <a:t>Q11. A solicitor provides advice without understanding the relevant area of law. His firm has become aware and has put right the mistake.</a:t>
            </a:r>
            <a:endParaRPr lang="en-GB" sz="1100" dirty="0"/>
          </a:p>
        </p:txBody>
      </p:sp>
      <p:sp>
        <p:nvSpPr>
          <p:cNvPr id="12" name="TextBox 11"/>
          <p:cNvSpPr txBox="1"/>
          <p:nvPr/>
        </p:nvSpPr>
        <p:spPr>
          <a:xfrm>
            <a:off x="3155310" y="4565561"/>
            <a:ext cx="1397358" cy="430887"/>
          </a:xfrm>
          <a:prstGeom prst="rect">
            <a:avLst/>
          </a:prstGeom>
          <a:noFill/>
        </p:spPr>
        <p:txBody>
          <a:bodyPr wrap="square" rtlCol="0">
            <a:spAutoFit/>
          </a:bodyPr>
          <a:lstStyle/>
          <a:p>
            <a:pPr algn="l"/>
            <a:r>
              <a:rPr lang="en-GB" sz="1100" dirty="0" smtClean="0"/>
              <a:t>Solicitors – average score</a:t>
            </a:r>
            <a:endParaRPr lang="en-GB" sz="1100" dirty="0"/>
          </a:p>
        </p:txBody>
      </p:sp>
      <p:sp>
        <p:nvSpPr>
          <p:cNvPr id="13" name="TextBox 12"/>
          <p:cNvSpPr txBox="1"/>
          <p:nvPr/>
        </p:nvSpPr>
        <p:spPr>
          <a:xfrm>
            <a:off x="4498999" y="4563414"/>
            <a:ext cx="1397358" cy="430887"/>
          </a:xfrm>
          <a:prstGeom prst="rect">
            <a:avLst/>
          </a:prstGeom>
          <a:noFill/>
        </p:spPr>
        <p:txBody>
          <a:bodyPr wrap="square" rtlCol="0">
            <a:spAutoFit/>
          </a:bodyPr>
          <a:lstStyle/>
          <a:p>
            <a:pPr algn="l"/>
            <a:r>
              <a:rPr lang="en-GB" sz="1100" dirty="0" smtClean="0"/>
              <a:t>Non- solicitors – average score</a:t>
            </a:r>
            <a:endParaRPr lang="en-GB"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l="4909" t="12460" r="17332" b="48662"/>
          <a:stretch>
            <a:fillRect/>
          </a:stretch>
        </p:blipFill>
        <p:spPr bwMode="auto">
          <a:xfrm>
            <a:off x="785813" y="824255"/>
            <a:ext cx="8094170" cy="1654928"/>
          </a:xfrm>
          <a:prstGeom prst="rect">
            <a:avLst/>
          </a:prstGeom>
          <a:noFill/>
          <a:ln w="9525">
            <a:noFill/>
            <a:miter lim="800000"/>
            <a:headEnd/>
            <a:tailEnd/>
          </a:ln>
        </p:spPr>
      </p:pic>
      <p:sp>
        <p:nvSpPr>
          <p:cNvPr id="11266" name="Text Placeholder 2"/>
          <p:cNvSpPr>
            <a:spLocks noGrp="1"/>
          </p:cNvSpPr>
          <p:nvPr>
            <p:ph type="body" idx="10"/>
          </p:nvPr>
        </p:nvSpPr>
        <p:spPr>
          <a:xfrm>
            <a:off x="1565275" y="166688"/>
            <a:ext cx="7385050" cy="585787"/>
          </a:xfrm>
        </p:spPr>
        <p:txBody>
          <a:bodyPr/>
          <a:lstStyle/>
          <a:p>
            <a:r>
              <a:rPr lang="en-GB" dirty="0" smtClean="0">
                <a:ea typeface="ＭＳ Ｐゴシック" pitchFamily="34" charset="-128"/>
              </a:rPr>
              <a:t>Confidentiality</a:t>
            </a:r>
          </a:p>
        </p:txBody>
      </p:sp>
      <p:sp>
        <p:nvSpPr>
          <p:cNvPr id="5" name="TextBox 4"/>
          <p:cNvSpPr txBox="1"/>
          <p:nvPr/>
        </p:nvSpPr>
        <p:spPr>
          <a:xfrm>
            <a:off x="785813" y="2535876"/>
            <a:ext cx="1536368" cy="1785104"/>
          </a:xfrm>
          <a:prstGeom prst="rect">
            <a:avLst/>
          </a:prstGeom>
          <a:noFill/>
        </p:spPr>
        <p:txBody>
          <a:bodyPr wrap="square" rtlCol="0">
            <a:spAutoFit/>
          </a:bodyPr>
          <a:lstStyle/>
          <a:p>
            <a:r>
              <a:rPr lang="en-GB" sz="1100" dirty="0" smtClean="0"/>
              <a:t>Q20. A solicitor’s computer system is hacked, giving the hacker access to information about a private transaction. The investigation reveals the company’s security system was weak.</a:t>
            </a:r>
            <a:endParaRPr lang="en-GB" sz="1100" dirty="0"/>
          </a:p>
        </p:txBody>
      </p:sp>
      <p:sp>
        <p:nvSpPr>
          <p:cNvPr id="6" name="TextBox 5"/>
          <p:cNvSpPr txBox="1"/>
          <p:nvPr/>
        </p:nvSpPr>
        <p:spPr>
          <a:xfrm>
            <a:off x="2365729" y="2569860"/>
            <a:ext cx="1536368" cy="1277273"/>
          </a:xfrm>
          <a:prstGeom prst="rect">
            <a:avLst/>
          </a:prstGeom>
          <a:noFill/>
        </p:spPr>
        <p:txBody>
          <a:bodyPr wrap="square" rtlCol="0">
            <a:spAutoFit/>
          </a:bodyPr>
          <a:lstStyle/>
          <a:p>
            <a:r>
              <a:rPr lang="en-GB" sz="1100" dirty="0" smtClean="0"/>
              <a:t>Q33. A train passenger can read confidential details about people’s health, finance and families on a solicitor’s laptop.</a:t>
            </a:r>
            <a:endParaRPr lang="en-GB" sz="1100" dirty="0"/>
          </a:p>
        </p:txBody>
      </p:sp>
      <p:sp>
        <p:nvSpPr>
          <p:cNvPr id="7" name="TextBox 6"/>
          <p:cNvSpPr txBox="1"/>
          <p:nvPr/>
        </p:nvSpPr>
        <p:spPr>
          <a:xfrm>
            <a:off x="4024587" y="2551221"/>
            <a:ext cx="1536368" cy="1615827"/>
          </a:xfrm>
          <a:prstGeom prst="rect">
            <a:avLst/>
          </a:prstGeom>
          <a:noFill/>
        </p:spPr>
        <p:txBody>
          <a:bodyPr wrap="square" rtlCol="0">
            <a:spAutoFit/>
          </a:bodyPr>
          <a:lstStyle/>
          <a:p>
            <a:r>
              <a:rPr lang="en-GB" sz="1100" dirty="0" smtClean="0"/>
              <a:t>Q19. A client complains that each time he sees his solicitor there are other clients’ files open on the desk in the waiting area and no reception staff are present.</a:t>
            </a:r>
            <a:endParaRPr lang="en-GB" sz="1100" dirty="0"/>
          </a:p>
        </p:txBody>
      </p:sp>
      <p:sp>
        <p:nvSpPr>
          <p:cNvPr id="8" name="TextBox 7"/>
          <p:cNvSpPr txBox="1"/>
          <p:nvPr/>
        </p:nvSpPr>
        <p:spPr>
          <a:xfrm>
            <a:off x="5486400" y="2558899"/>
            <a:ext cx="1848118" cy="1615827"/>
          </a:xfrm>
          <a:prstGeom prst="rect">
            <a:avLst/>
          </a:prstGeom>
          <a:noFill/>
        </p:spPr>
        <p:txBody>
          <a:bodyPr wrap="square" rtlCol="0">
            <a:spAutoFit/>
          </a:bodyPr>
          <a:lstStyle/>
          <a:p>
            <a:r>
              <a:rPr lang="en-GB" sz="1100" dirty="0" smtClean="0"/>
              <a:t>Q46. A woman is a witness in a child custody case. She complains that the solicitor who took her statement sent it by ordinary post to the wrong address, where it was opened by her neighbour. This embarrassed her.</a:t>
            </a:r>
            <a:endParaRPr lang="en-GB" sz="1100" dirty="0"/>
          </a:p>
        </p:txBody>
      </p:sp>
      <p:sp>
        <p:nvSpPr>
          <p:cNvPr id="9" name="TextBox 8"/>
          <p:cNvSpPr txBox="1"/>
          <p:nvPr/>
        </p:nvSpPr>
        <p:spPr>
          <a:xfrm>
            <a:off x="7261456" y="2579730"/>
            <a:ext cx="1721555" cy="1785104"/>
          </a:xfrm>
          <a:prstGeom prst="rect">
            <a:avLst/>
          </a:prstGeom>
          <a:noFill/>
        </p:spPr>
        <p:txBody>
          <a:bodyPr wrap="square" rtlCol="0">
            <a:spAutoFit/>
          </a:bodyPr>
          <a:lstStyle/>
          <a:p>
            <a:r>
              <a:rPr lang="en-GB" sz="1100" dirty="0" smtClean="0"/>
              <a:t>Q45. A solicitor leaves files which include private information locked in the boot of his car. During the night the car is stolen and abandoned in a side street. When the car is found, the papers are still in the boot.</a:t>
            </a:r>
            <a:endParaRPr lang="en-GB" sz="1100" dirty="0"/>
          </a:p>
        </p:txBody>
      </p:sp>
      <p:pic>
        <p:nvPicPr>
          <p:cNvPr id="10" name="Picture 9"/>
          <p:cNvPicPr>
            <a:picLocks noChangeAspect="1" noChangeArrowheads="1"/>
          </p:cNvPicPr>
          <p:nvPr/>
        </p:nvPicPr>
        <p:blipFill>
          <a:blip r:embed="rId2" cstate="print"/>
          <a:srcRect l="82994" t="45740" r="14871" b="45873"/>
          <a:stretch>
            <a:fillRect/>
          </a:stretch>
        </p:blipFill>
        <p:spPr bwMode="auto">
          <a:xfrm>
            <a:off x="2859385" y="4501168"/>
            <a:ext cx="302378" cy="560229"/>
          </a:xfrm>
          <a:prstGeom prst="rect">
            <a:avLst/>
          </a:prstGeom>
          <a:noFill/>
          <a:ln w="9525">
            <a:noFill/>
            <a:miter lim="800000"/>
            <a:headEnd/>
            <a:tailEnd/>
          </a:ln>
        </p:spPr>
      </p:pic>
      <p:sp>
        <p:nvSpPr>
          <p:cNvPr id="11" name="TextBox 10"/>
          <p:cNvSpPr txBox="1"/>
          <p:nvPr/>
        </p:nvSpPr>
        <p:spPr>
          <a:xfrm>
            <a:off x="4492560" y="4563414"/>
            <a:ext cx="1397358" cy="430887"/>
          </a:xfrm>
          <a:prstGeom prst="rect">
            <a:avLst/>
          </a:prstGeom>
          <a:noFill/>
        </p:spPr>
        <p:txBody>
          <a:bodyPr wrap="square" rtlCol="0">
            <a:spAutoFit/>
          </a:bodyPr>
          <a:lstStyle/>
          <a:p>
            <a:pPr algn="l"/>
            <a:r>
              <a:rPr lang="en-GB" sz="1100" dirty="0" smtClean="0"/>
              <a:t>Non- solicitors – average score</a:t>
            </a:r>
            <a:endParaRPr lang="en-GB" sz="1100" dirty="0"/>
          </a:p>
        </p:txBody>
      </p:sp>
      <p:sp>
        <p:nvSpPr>
          <p:cNvPr id="12" name="TextBox 11"/>
          <p:cNvSpPr txBox="1"/>
          <p:nvPr/>
        </p:nvSpPr>
        <p:spPr>
          <a:xfrm>
            <a:off x="3155310" y="4565561"/>
            <a:ext cx="1397358" cy="430887"/>
          </a:xfrm>
          <a:prstGeom prst="rect">
            <a:avLst/>
          </a:prstGeom>
          <a:noFill/>
        </p:spPr>
        <p:txBody>
          <a:bodyPr wrap="square" rtlCol="0">
            <a:spAutoFit/>
          </a:bodyPr>
          <a:lstStyle/>
          <a:p>
            <a:pPr algn="l"/>
            <a:r>
              <a:rPr lang="en-GB" sz="1100" dirty="0" smtClean="0"/>
              <a:t>Solicitors – average score</a:t>
            </a:r>
            <a:endParaRPr lang="en-GB" sz="1100" dirty="0"/>
          </a:p>
        </p:txBody>
      </p:sp>
      <p:pic>
        <p:nvPicPr>
          <p:cNvPr id="13" name="Picture 12"/>
          <p:cNvPicPr>
            <a:picLocks noChangeAspect="1" noChangeArrowheads="1"/>
          </p:cNvPicPr>
          <p:nvPr/>
        </p:nvPicPr>
        <p:blipFill>
          <a:blip r:embed="rId2" cstate="print"/>
          <a:srcRect l="82994" t="57921" r="14873" b="34693"/>
          <a:stretch>
            <a:fillRect/>
          </a:stretch>
        </p:blipFill>
        <p:spPr bwMode="auto">
          <a:xfrm>
            <a:off x="4209446" y="4501166"/>
            <a:ext cx="291720" cy="476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1027</TotalTime>
  <Words>966</Words>
  <Application>Microsoft Office PowerPoint</Application>
  <PresentationFormat>On-screen Show (16:9)</PresentationFormat>
  <Paragraphs>99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Trust and the market: Rethinking regulation</vt:lpstr>
      <vt:lpstr>Rethinking regulation </vt:lpstr>
      <vt:lpstr>A Question of Trust</vt:lpstr>
      <vt:lpstr>Slide 4</vt:lpstr>
      <vt:lpstr>Slide 5</vt:lpstr>
      <vt:lpstr>Slide 6</vt:lpstr>
      <vt:lpstr>Slide 7</vt:lpstr>
      <vt:lpstr>Slide 8</vt:lpstr>
      <vt:lpstr>Slide 9</vt:lpstr>
      <vt:lpstr>Conservative party conference fringe event</vt:lpstr>
      <vt:lpstr>The importance of trust</vt:lpstr>
      <vt:lpstr>Professionalism in practice</vt:lpstr>
      <vt:lpstr>Slide 13</vt:lpstr>
      <vt:lpstr>Trust and the market: Rethinking regulation</vt:lpstr>
      <vt:lpstr>Breakout Sessions </vt:lpstr>
      <vt:lpstr>Regulation in a modern marketplace </vt:lpstr>
      <vt:lpstr>Regulating the modern marketplace </vt:lpstr>
      <vt:lpstr>Slide 18</vt:lpstr>
      <vt:lpstr>Trust and the market: Rethinking regulation</vt:lpstr>
    </vt:vector>
  </TitlesOfParts>
  <Company>LAW SOCIETY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Leahair</dc:creator>
  <cp:lastModifiedBy>logicaraop</cp:lastModifiedBy>
  <cp:revision>102</cp:revision>
  <dcterms:created xsi:type="dcterms:W3CDTF">2002-05-21T16:15:24Z</dcterms:created>
  <dcterms:modified xsi:type="dcterms:W3CDTF">2016-07-20T11:06:23Z</dcterms:modified>
</cp:coreProperties>
</file>