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85" r:id="rId6"/>
  </p:sldMasterIdLst>
  <p:notesMasterIdLst>
    <p:notesMasterId r:id="rId36"/>
  </p:notesMasterIdLst>
  <p:sldIdLst>
    <p:sldId id="269" r:id="rId7"/>
    <p:sldId id="392" r:id="rId8"/>
    <p:sldId id="402" r:id="rId9"/>
    <p:sldId id="385" r:id="rId10"/>
    <p:sldId id="346" r:id="rId11"/>
    <p:sldId id="361" r:id="rId12"/>
    <p:sldId id="362" r:id="rId13"/>
    <p:sldId id="363" r:id="rId14"/>
    <p:sldId id="364" r:id="rId15"/>
    <p:sldId id="350" r:id="rId16"/>
    <p:sldId id="480" r:id="rId17"/>
    <p:sldId id="394" r:id="rId18"/>
    <p:sldId id="400" r:id="rId19"/>
    <p:sldId id="398" r:id="rId20"/>
    <p:sldId id="401" r:id="rId21"/>
    <p:sldId id="399" r:id="rId22"/>
    <p:sldId id="375" r:id="rId23"/>
    <p:sldId id="367" r:id="rId24"/>
    <p:sldId id="369" r:id="rId25"/>
    <p:sldId id="348" r:id="rId26"/>
    <p:sldId id="481" r:id="rId27"/>
    <p:sldId id="266" r:id="rId28"/>
    <p:sldId id="482" r:id="rId29"/>
    <p:sldId id="273" r:id="rId30"/>
    <p:sldId id="277" r:id="rId31"/>
    <p:sldId id="275" r:id="rId32"/>
    <p:sldId id="279" r:id="rId33"/>
    <p:sldId id="483" r:id="rId34"/>
    <p:sldId id="48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DBBBB"/>
    <a:srgbClr val="FE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69051-753B-44F8-9BFD-02E98F8D4BA9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FB4B5-669A-450D-BE6E-BA3EC75CAC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4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22DB3B-8D08-42ED-B654-24A80C3C1CA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erican Typewriter" charset="0"/>
              <a:ea typeface="ヒラギノ明朝 ProN W3" charset="-128"/>
              <a:cs typeface="+mn-cs"/>
              <a:sym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22DB3B-8D08-42ED-B654-24A80C3C1CA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erican Typewriter" charset="0"/>
              <a:ea typeface="ヒラギノ明朝 ProN W3" charset="-128"/>
              <a:cs typeface="+mn-cs"/>
              <a:sym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0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7D756-1AAE-4A1C-8A17-012B5221D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3328BC-B180-46FA-9E50-A0F9A6FC7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8723A5-FCF0-4ABC-B29F-0FCD2E36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A8F1-F48E-4BF0-84DA-705AB0210665}" type="datetime1">
              <a:rPr lang="en-GB" smtClean="0"/>
              <a:t>18/10/2018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7BA89E-9AEE-4C5F-9282-7A9CAD99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6625A2-8F12-4075-BBEC-F77A5EE0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7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7493A-4B27-4962-8EFD-F778EBA2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BFCA6B-F5C4-4A7F-82F5-2D57E5594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AF305C-1B9B-493D-8B53-3A51D375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FC36-0C53-4E18-9CD6-6D7E6E64665A}" type="datetime1">
              <a:rPr lang="en-GB" smtClean="0"/>
              <a:t>18/10/2018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A50DCB-D50B-4EC0-B0FF-CED8C367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AF54FB-3C6A-4D84-928A-CD3DE191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0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74CFAD4-858B-4B44-BFFE-7B66612D8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7653112-9DE7-4DB3-8F58-A2A8388ED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97C005-9353-4DF8-8155-B07DDE56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8C6D-A697-4092-ACCD-2495B79E327E}" type="datetime1">
              <a:rPr lang="en-GB" smtClean="0"/>
              <a:t>18/10/2018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54337C-636E-41F1-A683-119F986F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B45308-4DA2-4887-8967-825078C6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9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758">
                <a:latin typeface="+mn-lt"/>
              </a:defRPr>
            </a:lvl1pPr>
            <a:lvl2pPr marL="0" indent="0">
              <a:buFont typeface="Lucida Grande"/>
              <a:buNone/>
              <a:defRPr sz="1758">
                <a:latin typeface="+mn-lt"/>
              </a:defRPr>
            </a:lvl2pPr>
            <a:lvl3pPr marL="0" indent="0">
              <a:buFont typeface="Lucida Grande"/>
              <a:buNone/>
              <a:defRPr sz="1758">
                <a:latin typeface="+mn-lt"/>
              </a:defRPr>
            </a:lvl3pPr>
            <a:lvl4pPr marL="0" indent="0">
              <a:buFont typeface="Lucida Grande"/>
              <a:buNone/>
              <a:defRPr sz="1758">
                <a:latin typeface="+mn-lt"/>
              </a:defRPr>
            </a:lvl4pPr>
            <a:lvl5pPr marL="0" indent="0">
              <a:buFont typeface="Lucida Grande"/>
              <a:buNone/>
              <a:defRPr sz="1758">
                <a:latin typeface="+mn-lt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793989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58">
                <a:latin typeface="+mn-lt"/>
              </a:defRPr>
            </a:lvl1pPr>
            <a:lvl2pPr>
              <a:buFont typeface="Lucida Grande"/>
              <a:buChar char="-"/>
              <a:defRPr sz="1477">
                <a:latin typeface="+mn-lt"/>
              </a:defRPr>
            </a:lvl2pPr>
            <a:lvl3pPr>
              <a:buFont typeface="Lucida Grande"/>
              <a:buChar char="-"/>
              <a:defRPr sz="1477">
                <a:latin typeface="+mn-lt"/>
              </a:defRPr>
            </a:lvl3pPr>
            <a:lvl4pPr>
              <a:buFont typeface="Lucida Grande"/>
              <a:buChar char="-"/>
              <a:defRPr sz="1477">
                <a:latin typeface="+mn-lt"/>
              </a:defRPr>
            </a:lvl4pPr>
            <a:lvl5pPr>
              <a:buFont typeface="Lucida Grande"/>
              <a:buChar char="-"/>
              <a:defRPr sz="1477">
                <a:latin typeface="+mn-lt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207492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843856" y="1455539"/>
            <a:ext cx="10358438" cy="4223742"/>
          </a:xfrm>
        </p:spPr>
        <p:txBody>
          <a:bodyPr numCol="2"/>
          <a:lstStyle>
            <a:lvl1pPr marL="0" indent="0">
              <a:buNone/>
              <a:defRPr sz="1758">
                <a:latin typeface="+mn-lt"/>
              </a:defRPr>
            </a:lvl1pPr>
            <a:lvl2pPr marL="0" indent="0">
              <a:buFont typeface="Lucida Grande"/>
              <a:buNone/>
              <a:defRPr sz="1758">
                <a:latin typeface="+mn-lt"/>
              </a:defRPr>
            </a:lvl2pPr>
            <a:lvl3pPr marL="0" indent="0">
              <a:buFont typeface="Lucida Grande"/>
              <a:buNone/>
              <a:defRPr sz="1758">
                <a:latin typeface="+mn-lt"/>
              </a:defRPr>
            </a:lvl3pPr>
            <a:lvl4pPr marL="0" indent="0">
              <a:buFont typeface="Lucida Grande"/>
              <a:buNone/>
              <a:defRPr sz="1758">
                <a:latin typeface="+mn-lt"/>
              </a:defRPr>
            </a:lvl4pPr>
            <a:lvl5pPr marL="0" indent="0">
              <a:buFont typeface="Lucida Grande"/>
              <a:buNone/>
              <a:defRPr sz="1758">
                <a:latin typeface="+mn-lt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266967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843856" y="1455539"/>
            <a:ext cx="10358438" cy="4223742"/>
          </a:xfrm>
        </p:spPr>
        <p:txBody>
          <a:bodyPr numCol="2"/>
          <a:lstStyle>
            <a:lvl1pPr>
              <a:defRPr sz="1758">
                <a:latin typeface="+mn-lt"/>
              </a:defRPr>
            </a:lvl1pPr>
            <a:lvl2pPr>
              <a:buFont typeface="Lucida Grande"/>
              <a:buChar char="-"/>
              <a:defRPr sz="1477">
                <a:latin typeface="+mn-lt"/>
              </a:defRPr>
            </a:lvl2pPr>
            <a:lvl3pPr>
              <a:buFont typeface="Lucida Grande"/>
              <a:buChar char="-"/>
              <a:defRPr sz="1477">
                <a:latin typeface="+mn-lt"/>
              </a:defRPr>
            </a:lvl3pPr>
            <a:lvl4pPr>
              <a:buFont typeface="Lucida Grande"/>
              <a:buChar char="-"/>
              <a:defRPr sz="1477">
                <a:latin typeface="+mn-lt"/>
              </a:defRPr>
            </a:lvl4pPr>
            <a:lvl5pPr>
              <a:buFont typeface="Lucida Grande"/>
              <a:buChar char="-"/>
              <a:defRPr sz="1477">
                <a:latin typeface="+mn-lt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435992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43750" y="1455469"/>
            <a:ext cx="4995000" cy="4223742"/>
          </a:xfrm>
        </p:spPr>
        <p:txBody>
          <a:bodyPr/>
          <a:lstStyle>
            <a:lvl1pPr marL="0" indent="0">
              <a:buNone/>
              <a:defRPr sz="1758">
                <a:latin typeface="+mn-lt"/>
              </a:defRPr>
            </a:lvl1pPr>
            <a:lvl2pPr marL="0" indent="0">
              <a:buFont typeface="Arial"/>
              <a:buNone/>
              <a:defRPr sz="1758">
                <a:latin typeface="+mn-lt"/>
              </a:defRPr>
            </a:lvl2pPr>
            <a:lvl3pPr marL="0" indent="0">
              <a:buFont typeface="Arial"/>
              <a:buNone/>
              <a:defRPr sz="1758">
                <a:latin typeface="+mn-lt"/>
              </a:defRPr>
            </a:lvl3pPr>
            <a:lvl4pPr marL="0" indent="0">
              <a:buFont typeface="Arial"/>
              <a:buNone/>
              <a:defRPr sz="1758">
                <a:latin typeface="+mn-lt"/>
              </a:defRPr>
            </a:lvl4pPr>
            <a:lvl5pPr marL="0" indent="0">
              <a:buFont typeface="Arial"/>
              <a:buNone/>
              <a:defRPr sz="1758">
                <a:latin typeface="+mn-lt"/>
              </a:defRPr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166125" y="1500188"/>
            <a:ext cx="4995000" cy="2587249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nl-NL" noProof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128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opsomming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43750" y="1455469"/>
            <a:ext cx="4995000" cy="4223742"/>
          </a:xfrm>
        </p:spPr>
        <p:txBody>
          <a:bodyPr/>
          <a:lstStyle>
            <a:lvl1pPr>
              <a:defRPr sz="1758">
                <a:latin typeface="+mn-lt"/>
              </a:defRPr>
            </a:lvl1pPr>
            <a:lvl2pPr>
              <a:buFont typeface="Lucida Grande"/>
              <a:buChar char="-"/>
              <a:defRPr sz="1477">
                <a:latin typeface="+mn-lt"/>
              </a:defRPr>
            </a:lvl2pPr>
            <a:lvl3pPr>
              <a:buFont typeface="Lucida Grande"/>
              <a:buChar char="-"/>
              <a:defRPr sz="1477">
                <a:latin typeface="+mn-lt"/>
              </a:defRPr>
            </a:lvl3pPr>
            <a:lvl4pPr>
              <a:buFont typeface="Lucida Grande"/>
              <a:buChar char="-"/>
              <a:defRPr sz="1477">
                <a:latin typeface="+mn-lt"/>
              </a:defRPr>
            </a:lvl4pPr>
            <a:lvl5pPr>
              <a:buFont typeface="Lucida Grande"/>
              <a:buChar char="-"/>
              <a:defRPr sz="1477">
                <a:latin typeface="+mn-lt"/>
              </a:defRPr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166125" y="1500188"/>
            <a:ext cx="4995000" cy="2587249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nl-NL" noProof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840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/>
        </p:nvSpPr>
        <p:spPr bwMode="auto">
          <a:xfrm>
            <a:off x="9428262" y="3719215"/>
            <a:ext cx="8242102" cy="4634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9" tIns="35719" rIns="35719" bIns="35719"/>
          <a:lstStyle/>
          <a:p>
            <a:pPr marL="241093" indent="-241093" eaLnBrk="0" hangingPunct="0">
              <a:buFontTx/>
              <a:buChar char="•"/>
              <a:defRPr/>
            </a:pPr>
            <a:endParaRPr lang="nl-NL" sz="1477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998761" y="566774"/>
            <a:ext cx="8240614" cy="463503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984">
                <a:ln w="25400">
                  <a:solidFill>
                    <a:schemeClr val="tx1"/>
                  </a:solidFill>
                </a:ln>
              </a:defRPr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nl-NL" noProof="0" dirty="0">
              <a:sym typeface="Kievit-Book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24062" y="5304234"/>
            <a:ext cx="8215313" cy="375048"/>
          </a:xfrm>
        </p:spPr>
        <p:txBody>
          <a:bodyPr/>
          <a:lstStyle>
            <a:lvl1pPr marL="0" indent="0" algn="ctr">
              <a:buNone/>
              <a:defRPr sz="1266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634320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2"/>
          <p:cNvSpPr>
            <a:spLocks noGrp="1" noChangeAspect="1"/>
          </p:cNvSpPr>
          <p:nvPr/>
        </p:nvSpPr>
        <p:spPr bwMode="auto">
          <a:xfrm>
            <a:off x="9428262" y="3719215"/>
            <a:ext cx="8242102" cy="4634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9" tIns="35719" rIns="35719" bIns="35719"/>
          <a:lstStyle/>
          <a:p>
            <a:pPr marL="241093" indent="-241093" eaLnBrk="0" hangingPunct="0">
              <a:buFontTx/>
              <a:buChar char="•"/>
              <a:defRPr/>
            </a:pPr>
            <a:endParaRPr lang="nl-NL" sz="1477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948438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nl-NL" noProof="0" dirty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672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87B4F-993E-4E90-8D87-5F6B65DB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81DC86-F1E1-413C-93DD-E4E799B00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8DB63E-B27D-471B-AD9F-F6E7EFEF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E4AF-1DCB-44D3-A5BD-2F8D915C37FF}" type="datetime1">
              <a:rPr lang="en-GB" smtClean="0"/>
              <a:t>18/10/2018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2265D4-708E-433C-86F6-BD0CEF31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08886A-A5C8-4CDD-A2F4-34CCD06E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175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 noChangeAspect="1"/>
          </p:cNvSpPr>
          <p:nvPr/>
        </p:nvSpPr>
        <p:spPr bwMode="auto">
          <a:xfrm>
            <a:off x="9428262" y="3719215"/>
            <a:ext cx="8242102" cy="4634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9" tIns="35719" rIns="35719" bIns="35719"/>
          <a:lstStyle/>
          <a:p>
            <a:pPr marL="241093" indent="-241093" eaLnBrk="0" hangingPunct="0">
              <a:buFontTx/>
              <a:buChar char="•"/>
              <a:defRPr/>
            </a:pPr>
            <a:endParaRPr lang="nl-NL" sz="1477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096000" cy="2986875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nl-NL" noProof="0" dirty="0">
              <a:sym typeface="Kievit-Book" charset="0"/>
            </a:endParaRPr>
          </a:p>
        </p:txBody>
      </p:sp>
      <p:sp>
        <p:nvSpPr>
          <p:cNvPr id="4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096000" y="0"/>
            <a:ext cx="6096000" cy="2986875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nl-NL" noProof="0" dirty="0">
              <a:sym typeface="Kievit-Book" charset="0"/>
            </a:endParaRPr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>
            <a:off x="0" y="2981812"/>
            <a:ext cx="6096000" cy="2961563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nl-NL" noProof="0" dirty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>
            <a:off x="6096000" y="2981812"/>
            <a:ext cx="6096000" cy="2961563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nl-NL" noProof="0" dirty="0">
              <a:sym typeface="Kievit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393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 userDrawn="1"/>
        </p:nvSpPr>
        <p:spPr bwMode="auto">
          <a:xfrm>
            <a:off x="9428262" y="3719215"/>
            <a:ext cx="8242102" cy="4634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9" tIns="35719" rIns="35719" bIns="35719"/>
          <a:lstStyle/>
          <a:p>
            <a:pPr marL="241093" indent="-241093" eaLnBrk="0" hangingPunct="0">
              <a:buFontTx/>
              <a:buChar char="•"/>
              <a:defRPr/>
            </a:pPr>
            <a:endParaRPr lang="nl-NL" sz="1477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1178719"/>
            <a:ext cx="12190500" cy="4027219"/>
          </a:xfrm>
          <a:solidFill>
            <a:schemeClr val="tx1"/>
          </a:solidFill>
          <a:ln w="25400">
            <a:noFill/>
          </a:ln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nl-NL" noProof="0" dirty="0">
              <a:sym typeface="Kievit-Book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43856" y="696516"/>
            <a:ext cx="10358438" cy="428625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24062" y="5304234"/>
            <a:ext cx="8215313" cy="375048"/>
          </a:xfrm>
        </p:spPr>
        <p:txBody>
          <a:bodyPr/>
          <a:lstStyle>
            <a:lvl1pPr marL="0" indent="0" algn="ctr">
              <a:buNone/>
              <a:defRPr sz="1266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557858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7D756-1AAE-4A1C-8A17-012B5221D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3328BC-B180-46FA-9E50-A0F9A6FC7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8" indent="0" algn="ctr">
              <a:buNone/>
              <a:defRPr sz="1500"/>
            </a:lvl2pPr>
            <a:lvl3pPr marL="685797" indent="0" algn="ctr">
              <a:buNone/>
              <a:defRPr sz="1350"/>
            </a:lvl3pPr>
            <a:lvl4pPr marL="1028696" indent="0" algn="ctr">
              <a:buNone/>
              <a:defRPr sz="1200"/>
            </a:lvl4pPr>
            <a:lvl5pPr marL="1371594" indent="0" algn="ctr">
              <a:buNone/>
              <a:defRPr sz="1200"/>
            </a:lvl5pPr>
            <a:lvl6pPr marL="1714492" indent="0" algn="ctr">
              <a:buNone/>
              <a:defRPr sz="1200"/>
            </a:lvl6pPr>
            <a:lvl7pPr marL="2057391" indent="0" algn="ctr">
              <a:buNone/>
              <a:defRPr sz="1200"/>
            </a:lvl7pPr>
            <a:lvl8pPr marL="2400290" indent="0" algn="ctr">
              <a:buNone/>
              <a:defRPr sz="1200"/>
            </a:lvl8pPr>
            <a:lvl9pPr marL="2743188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8723A5-FCF0-4ABC-B29F-0FCD2E36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A8F1-F48E-4BF0-84DA-705AB0210665}" type="datetime1">
              <a:rPr lang="en-GB" smtClean="0"/>
              <a:t>18/10/2018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7BA89E-9AEE-4C5F-9282-7A9CAD99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6625A2-8F12-4075-BBEC-F77A5EE0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8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A3DC0-AAD8-40E4-BE59-59240974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D341F9-63BF-4E01-8CE0-D9AC6CA36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A04AFA-F665-4B0F-8DED-8005B385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1918-5BF9-4993-B710-B95AD1783214}" type="datetime1">
              <a:rPr lang="en-GB" smtClean="0"/>
              <a:t>18/10/2018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7261AF-F499-497F-815B-4BD56718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2C6214-D380-41B2-9237-006AE8AC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E4222-0E0B-44A7-91A5-2DCDF553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88B88B-4CB5-4018-869F-1F2243EC8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312CFC-14A0-4A42-AE63-9DB18FCC5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71E02F-5853-478C-9E4B-F8B658F2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600A-F0A8-49D6-BC67-5EDA29C22324}" type="datetime1">
              <a:rPr lang="en-GB" smtClean="0"/>
              <a:t>18/10/2018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24EA9C-8E56-45EE-B322-614BC1A1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D1EE3C-03B2-422B-8604-B870744B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16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33705-E031-48A5-B56D-FB7B5697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46CDD7-A751-4927-AEF7-BE00E7C05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5B2A9D-1627-4823-9666-3C6968381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28E583-9155-448C-A760-07A7A18E3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28D1A8-FDC9-437B-A40E-4B9BCA29F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A23B75A-457C-4807-BB0C-0195521D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6732-F4D1-41D2-88E2-28000F8A9925}" type="datetime1">
              <a:rPr lang="en-GB" smtClean="0"/>
              <a:t>18/10/2018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EFC1780-D36D-4345-BE13-A58D6492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6E90C6-AFE0-4310-9BA6-964E154C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9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8B81E-E5AE-4DAD-9EAB-EB90B713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14123DF-912E-4CE3-8544-A31763F8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58CD-2D79-494A-83AE-023A001A73F0}" type="datetime1">
              <a:rPr lang="en-GB" smtClean="0"/>
              <a:t>18/10/2018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C85209-1ABC-4A0C-8B83-D77A429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CF3359-DC28-4E4A-8556-492441BE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17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413ABCD-6B0A-47CF-AA7B-082E18BE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94E-6B4A-48C1-9677-303BACC2F176}" type="datetime1">
              <a:rPr lang="en-GB" smtClean="0"/>
              <a:t>18/10/2018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FA92DAB-4951-41FA-BDCC-8F5F1422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05192B-4A33-46A6-815F-C74B4447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6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57F7F-1954-4CAF-B275-1155A4CA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2C9809-D7F2-46DC-9862-4A83523CB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DC33F8-388B-4900-BE95-30EF2B0D7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9AF5A2-AA12-47C0-928C-7BB1EB58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DE4A-4190-495E-BE94-844141E8312C}" type="datetime1">
              <a:rPr lang="en-GB" smtClean="0"/>
              <a:t>18/10/2018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3EB54B-1273-4127-95D6-86571B62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C37871-585B-4222-9725-1FE9316A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32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A3E33-39DC-4C42-B01D-8F2BBD85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0FE60CE-FA2F-42C7-B87B-647A325FC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7EF21E-974A-4C97-9AF1-D39448FFA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6973A9-7ABE-4926-9A03-0EA70DF0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C279-B3EB-4AB7-8256-F613F93AA59F}" type="datetime1">
              <a:rPr lang="en-GB" smtClean="0"/>
              <a:t>18/10/2018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64F425-60B5-4A17-A782-89FEA753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40F791-308E-46A3-A534-5B4C6D37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86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9FAB03D-77C9-4C36-B114-A78D82B2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59F734-D336-4052-8ADF-36BDB7158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333882-651C-42DD-8F65-DF9513813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43515-17EC-45BC-93B6-590825A45395}" type="datetime1">
              <a:rPr lang="en-GB" smtClean="0"/>
              <a:t>18/10/2018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8A63D9-2EC0-48FD-A5FC-824131F16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DE7637-93D4-4F58-98E1-880AB3C2D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9CBF-FCCF-4921-9F0D-21A867A1054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9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43856" y="696516"/>
            <a:ext cx="10358438" cy="741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>
              <a:sym typeface="Kievit-Book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3856" y="1455539"/>
            <a:ext cx="10358438" cy="4223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>
              <a:sym typeface="Kievit-Book" charset="0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1" y="5965031"/>
            <a:ext cx="12190512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nl-NL" sz="1266">
              <a:cs typeface="ヒラギノ明朝 ProN W3" charset="-128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" y="5965031"/>
            <a:ext cx="12190512" cy="0"/>
          </a:xfrm>
          <a:prstGeom prst="line">
            <a:avLst/>
          </a:prstGeom>
          <a:noFill/>
          <a:ln w="25400" cap="flat">
            <a:solidFill>
              <a:srgbClr val="BE311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nl-NL" sz="1266">
              <a:cs typeface="ヒラギノ明朝 ProN W3" charset="-128"/>
            </a:endParaRPr>
          </a:p>
        </p:txBody>
      </p:sp>
      <p:pic>
        <p:nvPicPr>
          <p:cNvPr id="2054" name="Afbeelding 6" descr="logo_RU_NL_A4_CMYK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151317" y="6189390"/>
            <a:ext cx="3567410" cy="44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102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9" b="1">
          <a:solidFill>
            <a:srgbClr val="BE311A"/>
          </a:solidFill>
          <a:latin typeface="Arial"/>
          <a:ea typeface="ＭＳ Ｐゴシック" charset="-128"/>
          <a:cs typeface="Arial"/>
          <a:sym typeface="Kievit-Book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9" b="1">
          <a:solidFill>
            <a:srgbClr val="BE311A"/>
          </a:solidFill>
          <a:latin typeface="Arial" charset="0"/>
          <a:ea typeface="ＭＳ Ｐゴシック" charset="-128"/>
          <a:cs typeface="Arial" charset="0"/>
          <a:sym typeface="Kievit-Book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9" b="1">
          <a:solidFill>
            <a:srgbClr val="BE311A"/>
          </a:solidFill>
          <a:latin typeface="Arial" charset="0"/>
          <a:ea typeface="ＭＳ Ｐゴシック" charset="-128"/>
          <a:cs typeface="Arial" charset="0"/>
          <a:sym typeface="Kievit-Book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9" b="1">
          <a:solidFill>
            <a:srgbClr val="BE311A"/>
          </a:solidFill>
          <a:latin typeface="Arial" charset="0"/>
          <a:ea typeface="ＭＳ Ｐゴシック" charset="-128"/>
          <a:cs typeface="Arial" charset="0"/>
          <a:sym typeface="Kievit-Book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9" b="1">
          <a:solidFill>
            <a:srgbClr val="BE311A"/>
          </a:solidFill>
          <a:latin typeface="Arial" charset="0"/>
          <a:ea typeface="ＭＳ Ｐゴシック" charset="-128"/>
          <a:cs typeface="Arial" charset="0"/>
          <a:sym typeface="Kievit-Book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3375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3375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3375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3375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9pPr>
    </p:titleStyle>
    <p:bodyStyle>
      <a:lvl1pPr marL="241093" indent="-241093" algn="l" rtl="0" eaLnBrk="0" fontAlgn="base" hangingPunct="0">
        <a:spcBef>
          <a:spcPct val="0"/>
        </a:spcBef>
        <a:spcAft>
          <a:spcPct val="0"/>
        </a:spcAft>
        <a:buChar char="•"/>
        <a:defRPr sz="1758">
          <a:solidFill>
            <a:srgbClr val="141313"/>
          </a:solidFill>
          <a:latin typeface="Arial"/>
          <a:ea typeface="ＭＳ Ｐゴシック" charset="-128"/>
          <a:cs typeface="Arial"/>
          <a:sym typeface="Kievit-Book" charset="0"/>
        </a:defRPr>
      </a:lvl1pPr>
      <a:lvl2pPr marL="522368" indent="-200911" algn="l" rtl="0" eaLnBrk="0" fontAlgn="base" hangingPunct="0">
        <a:spcBef>
          <a:spcPct val="0"/>
        </a:spcBef>
        <a:spcAft>
          <a:spcPct val="0"/>
        </a:spcAft>
        <a:buChar char="–"/>
        <a:defRPr sz="2109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2pPr>
      <a:lvl3pPr marL="803643" indent="-160729" algn="l" rtl="0" eaLnBrk="0" fontAlgn="base" hangingPunct="0">
        <a:spcBef>
          <a:spcPct val="0"/>
        </a:spcBef>
        <a:spcAft>
          <a:spcPct val="0"/>
        </a:spcAft>
        <a:buChar char="•"/>
        <a:defRPr sz="2109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3pPr>
      <a:lvl4pPr marL="1125101" indent="-160729" algn="l" rtl="0" eaLnBrk="0" fontAlgn="base" hangingPunct="0">
        <a:spcBef>
          <a:spcPct val="0"/>
        </a:spcBef>
        <a:spcAft>
          <a:spcPct val="0"/>
        </a:spcAft>
        <a:buChar char="–"/>
        <a:defRPr sz="2109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4pPr>
      <a:lvl5pPr marL="1446558" indent="-160729" algn="l" rtl="0" eaLnBrk="0" fontAlgn="base" hangingPunct="0">
        <a:spcBef>
          <a:spcPct val="0"/>
        </a:spcBef>
        <a:spcAft>
          <a:spcPct val="0"/>
        </a:spcAft>
        <a:buChar char="»"/>
        <a:defRPr sz="2109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2109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2109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2109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2109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3.jpg"/><Relationship Id="rId9" Type="http://schemas.openxmlformats.org/officeDocument/2006/relationships/image" Target="../media/image20.jpg"/><Relationship Id="rId1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://www.ccbe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148C9-06EC-4D8F-9C4D-C12E11AE7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82" y="381000"/>
            <a:ext cx="5212029" cy="3645716"/>
          </a:xfrm>
        </p:spPr>
        <p:txBody>
          <a:bodyPr anchor="t">
            <a:normAutofit/>
          </a:bodyPr>
          <a:lstStyle/>
          <a:p>
            <a:pPr algn="l"/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Impact of international lawyer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on regulation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9A2E4B-9E60-418E-BB7C-F7F98EBA8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50" y="5679347"/>
            <a:ext cx="8599386" cy="797653"/>
          </a:xfrm>
        </p:spPr>
        <p:txBody>
          <a:bodyPr anchor="b">
            <a:noAutofit/>
          </a:bodyPr>
          <a:lstStyle/>
          <a:p>
            <a:pPr algn="l"/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1 – </a:t>
            </a:r>
            <a:r>
              <a:rPr lang="nl-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4th </a:t>
            </a:r>
          </a:p>
          <a:p>
            <a:pPr algn="l"/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13:30-15.00 </a:t>
            </a:r>
            <a:r>
              <a:rPr lang="nl-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</a:t>
            </a:r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Freeform: Shape 4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52D52C-E3B2-4DE6-BDA6-063D818FE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121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6525" y="311144"/>
            <a:ext cx="7768828" cy="741164"/>
          </a:xfrm>
        </p:spPr>
        <p:txBody>
          <a:bodyPr/>
          <a:lstStyle/>
          <a:p>
            <a:r>
              <a:rPr lang="en-US" sz="2531" dirty="0"/>
              <a:t>Objectives and mission of the three organizations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6892" y="745577"/>
            <a:ext cx="7768828" cy="4933704"/>
          </a:xfrm>
        </p:spPr>
        <p:txBody>
          <a:bodyPr/>
          <a:lstStyle/>
          <a:p>
            <a:endParaRPr lang="en-US" dirty="0"/>
          </a:p>
          <a:p>
            <a:r>
              <a:rPr lang="en-US" sz="2250" dirty="0"/>
              <a:t>(1) To strengthen the legal profession</a:t>
            </a:r>
          </a:p>
          <a:p>
            <a:pPr marL="241093" indent="-241093">
              <a:buFont typeface="Arial" panose="020B0604020202020204" pitchFamily="34" charset="0"/>
              <a:buChar char="•"/>
            </a:pPr>
            <a:endParaRPr lang="en-US" sz="2250" dirty="0"/>
          </a:p>
          <a:p>
            <a:r>
              <a:rPr lang="en-US" sz="2250" dirty="0"/>
              <a:t>(2) To protect and promote the Rule of Law</a:t>
            </a:r>
          </a:p>
          <a:p>
            <a:pPr marL="241093" indent="-241093">
              <a:buFont typeface="Arial" panose="020B0604020202020204" pitchFamily="34" charset="0"/>
              <a:buChar char="•"/>
            </a:pPr>
            <a:endParaRPr lang="en-US" sz="2250" dirty="0"/>
          </a:p>
          <a:p>
            <a:r>
              <a:rPr lang="en-US" sz="2250" dirty="0"/>
              <a:t>(3) To protect and promote Human Rights</a:t>
            </a:r>
          </a:p>
          <a:p>
            <a:endParaRPr lang="nl-NL" dirty="0"/>
          </a:p>
          <a:p>
            <a:endParaRPr lang="nl-NL" dirty="0"/>
          </a:p>
          <a:p>
            <a:endParaRPr lang="nl-NL" sz="2250" dirty="0"/>
          </a:p>
          <a:p>
            <a:r>
              <a:rPr lang="nl-NL" sz="2250" dirty="0" err="1"/>
              <a:t>Motivation</a:t>
            </a:r>
            <a:r>
              <a:rPr lang="nl-NL" sz="2250" dirty="0"/>
              <a:t>:</a:t>
            </a:r>
          </a:p>
          <a:p>
            <a:endParaRPr lang="nl-NL" sz="2250" dirty="0"/>
          </a:p>
          <a:p>
            <a:r>
              <a:rPr lang="nl-NL" sz="2250" dirty="0"/>
              <a:t>idealisme &amp;</a:t>
            </a:r>
            <a:endParaRPr lang="en-US" sz="2250" dirty="0"/>
          </a:p>
          <a:p>
            <a:endParaRPr lang="nl-NL" sz="2250" dirty="0"/>
          </a:p>
          <a:p>
            <a:r>
              <a:rPr lang="nl-NL" sz="2250" dirty="0" err="1"/>
              <a:t>enlightened</a:t>
            </a:r>
            <a:r>
              <a:rPr lang="nl-NL" sz="2250" dirty="0"/>
              <a:t> </a:t>
            </a:r>
            <a:r>
              <a:rPr lang="nl-NL" sz="2250" dirty="0" err="1"/>
              <a:t>self</a:t>
            </a:r>
            <a:r>
              <a:rPr lang="nl-NL" sz="2250" dirty="0"/>
              <a:t>-interest</a:t>
            </a:r>
            <a:endParaRPr lang="en-US" sz="225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56" y="3339353"/>
            <a:ext cx="4563550" cy="25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04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812" y="492424"/>
            <a:ext cx="8382000" cy="1371600"/>
          </a:xfrm>
        </p:spPr>
        <p:txBody>
          <a:bodyPr/>
          <a:lstStyle/>
          <a:p>
            <a:pPr algn="ctr"/>
            <a:r>
              <a:rPr lang="en-US" sz="2800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027" y="1302514"/>
            <a:ext cx="7999639" cy="4658018"/>
          </a:xfrm>
        </p:spPr>
        <p:txBody>
          <a:bodyPr/>
          <a:lstStyle/>
          <a:p>
            <a:r>
              <a:rPr lang="nl-NL" sz="2250" dirty="0"/>
              <a:t>Conferences</a:t>
            </a:r>
            <a:endParaRPr lang="en-US" sz="2250" dirty="0"/>
          </a:p>
          <a:p>
            <a:r>
              <a:rPr lang="en-US" sz="2250" dirty="0"/>
              <a:t>Codes, Principles and Guidelines for Conduct</a:t>
            </a:r>
          </a:p>
          <a:p>
            <a:r>
              <a:rPr lang="nl-NL" sz="2250" dirty="0"/>
              <a:t>	Cross </a:t>
            </a:r>
            <a:r>
              <a:rPr lang="nl-NL" sz="2250" dirty="0" err="1"/>
              <a:t>bordering</a:t>
            </a:r>
            <a:r>
              <a:rPr lang="nl-NL" sz="2250" dirty="0"/>
              <a:t> </a:t>
            </a:r>
            <a:r>
              <a:rPr lang="nl-NL" sz="2250" dirty="0" err="1"/>
              <a:t>practice</a:t>
            </a:r>
            <a:endParaRPr lang="nl-NL" sz="2250" dirty="0"/>
          </a:p>
          <a:p>
            <a:r>
              <a:rPr lang="nl-NL" sz="2250" dirty="0"/>
              <a:t>	International </a:t>
            </a:r>
            <a:r>
              <a:rPr lang="nl-NL" sz="2250" dirty="0" err="1"/>
              <a:t>arbitration</a:t>
            </a:r>
            <a:endParaRPr lang="nl-NL" sz="2250" dirty="0"/>
          </a:p>
          <a:p>
            <a:r>
              <a:rPr lang="nl-NL" sz="2250" dirty="0"/>
              <a:t>	Human </a:t>
            </a:r>
            <a:r>
              <a:rPr lang="nl-NL" sz="2250" dirty="0" err="1"/>
              <a:t>Rights</a:t>
            </a:r>
            <a:endParaRPr lang="en-US" sz="2250" dirty="0"/>
          </a:p>
          <a:p>
            <a:r>
              <a:rPr lang="nl-NL" sz="2250" dirty="0"/>
              <a:t>	</a:t>
            </a:r>
            <a:endParaRPr lang="en-US" sz="2250" dirty="0"/>
          </a:p>
          <a:p>
            <a:r>
              <a:rPr lang="en-US" sz="2250" dirty="0"/>
              <a:t>Assessments of justice systems</a:t>
            </a:r>
          </a:p>
          <a:p>
            <a:r>
              <a:rPr lang="en-US" sz="2250" dirty="0"/>
              <a:t>Reports </a:t>
            </a:r>
          </a:p>
          <a:p>
            <a:r>
              <a:rPr lang="en-US" sz="2250" dirty="0"/>
              <a:t>Recommendations</a:t>
            </a:r>
          </a:p>
          <a:p>
            <a:r>
              <a:rPr lang="nl-NL" sz="2250" dirty="0"/>
              <a:t>Directories</a:t>
            </a:r>
            <a:endParaRPr lang="en-US" sz="2250" dirty="0"/>
          </a:p>
          <a:p>
            <a:r>
              <a:rPr lang="en-US" sz="2250" dirty="0"/>
              <a:t>Training programs of lawyers, attorneys, judges etc.</a:t>
            </a:r>
          </a:p>
          <a:p>
            <a:r>
              <a:rPr lang="en-US" sz="2250" dirty="0"/>
              <a:t>Developing national, European, international institutions</a:t>
            </a:r>
          </a:p>
          <a:p>
            <a:r>
              <a:rPr lang="en-US" sz="2250" dirty="0"/>
              <a:t>Developing national, European International law</a:t>
            </a:r>
          </a:p>
          <a:p>
            <a:endParaRPr lang="en-US" sz="1969" b="1" dirty="0"/>
          </a:p>
          <a:p>
            <a:endParaRPr lang="en-US" sz="196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7FBAFD57-B5B4-4E19-AFB2-90B4C758E587}" type="slidenum">
              <a:rPr lang="en-US" sz="2812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2812">
              <a:solidFill>
                <a:srgbClr val="FFFFFF"/>
              </a:solidFill>
              <a:latin typeface="American Typewriter" charset="0"/>
              <a:ea typeface="ヒラギノ明朝 ProN W3" charset="-128"/>
              <a:sym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566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31" dirty="0"/>
              <a:t>Operational objectives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093" indent="-241093">
              <a:buFont typeface="Arial" panose="020B0604020202020204" pitchFamily="34" charset="0"/>
              <a:buChar char="•"/>
            </a:pPr>
            <a:endParaRPr lang="nl-NL" dirty="0"/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en-US" sz="2250" dirty="0"/>
              <a:t>Developing common </a:t>
            </a:r>
            <a:r>
              <a:rPr lang="en-US" sz="2250" i="1" dirty="0"/>
              <a:t>rules </a:t>
            </a:r>
            <a:r>
              <a:rPr lang="en-US" sz="2250" dirty="0"/>
              <a:t>of lawyering practice (hard law)</a:t>
            </a:r>
          </a:p>
          <a:p>
            <a:pPr marL="241093" indent="-241093">
              <a:buFont typeface="Arial" panose="020B0604020202020204" pitchFamily="34" charset="0"/>
              <a:buChar char="•"/>
            </a:pPr>
            <a:endParaRPr lang="en-US" sz="2250" b="1" dirty="0"/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nl-NL" sz="2250" dirty="0"/>
              <a:t>Building, </a:t>
            </a:r>
            <a:r>
              <a:rPr lang="nl-NL" sz="2250" dirty="0" err="1"/>
              <a:t>defending</a:t>
            </a:r>
            <a:r>
              <a:rPr lang="nl-NL" sz="2250" dirty="0"/>
              <a:t> </a:t>
            </a:r>
            <a:r>
              <a:rPr lang="nl-NL" sz="2250" dirty="0" err="1"/>
              <a:t>and</a:t>
            </a:r>
            <a:r>
              <a:rPr lang="nl-NL" sz="2250" dirty="0"/>
              <a:t> </a:t>
            </a:r>
            <a:r>
              <a:rPr lang="nl-NL" sz="2250" dirty="0" err="1"/>
              <a:t>spreading</a:t>
            </a:r>
            <a:r>
              <a:rPr lang="nl-NL" sz="2250" dirty="0"/>
              <a:t> </a:t>
            </a:r>
            <a:r>
              <a:rPr lang="nl-NL" sz="2250" i="1" dirty="0" err="1"/>
              <a:t>principles</a:t>
            </a:r>
            <a:r>
              <a:rPr lang="nl-NL" sz="2250" i="1" dirty="0"/>
              <a:t> </a:t>
            </a:r>
            <a:r>
              <a:rPr lang="nl-NL" sz="2250" dirty="0"/>
              <a:t>of </a:t>
            </a:r>
            <a:r>
              <a:rPr lang="nl-NL" sz="2250" dirty="0" err="1"/>
              <a:t>lawyering</a:t>
            </a:r>
            <a:r>
              <a:rPr lang="nl-NL" sz="2250" dirty="0"/>
              <a:t> (soft </a:t>
            </a:r>
            <a:r>
              <a:rPr lang="nl-NL" sz="2250" dirty="0" err="1"/>
              <a:t>law</a:t>
            </a:r>
            <a:r>
              <a:rPr lang="nl-NL" sz="2250" dirty="0"/>
              <a:t>)</a:t>
            </a:r>
          </a:p>
          <a:p>
            <a:endParaRPr lang="en-US" dirty="0"/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en-US" sz="2250" dirty="0"/>
              <a:t>Protecting and promoting Human Rights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501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531" dirty="0"/>
              <a:t>Overall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50" b="1" dirty="0"/>
              <a:t>Overall result: Convergence of practices, rules, norms and values</a:t>
            </a:r>
          </a:p>
          <a:p>
            <a:endParaRPr lang="nl-NL" sz="2250" b="1" dirty="0"/>
          </a:p>
          <a:p>
            <a:r>
              <a:rPr lang="nl-NL" sz="2250" b="1" dirty="0" err="1"/>
              <a:t>Enabled</a:t>
            </a:r>
            <a:r>
              <a:rPr lang="nl-NL" sz="2250" b="1" dirty="0"/>
              <a:t> </a:t>
            </a:r>
            <a:r>
              <a:rPr lang="nl-NL" sz="2250" b="1" dirty="0" err="1"/>
              <a:t>by</a:t>
            </a:r>
            <a:r>
              <a:rPr lang="nl-NL" sz="2250" b="1" dirty="0"/>
              <a:t> </a:t>
            </a:r>
            <a:r>
              <a:rPr lang="nl-NL" sz="2250" b="1" dirty="0" err="1"/>
              <a:t>contextual</a:t>
            </a:r>
            <a:r>
              <a:rPr lang="nl-NL" sz="2250" b="1" dirty="0"/>
              <a:t> factors:</a:t>
            </a:r>
          </a:p>
          <a:p>
            <a:endParaRPr lang="nl-NL" sz="2250" b="1" dirty="0"/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nl-NL" sz="2250" dirty="0" err="1"/>
              <a:t>Organizations</a:t>
            </a:r>
            <a:r>
              <a:rPr lang="nl-NL" sz="2250" dirty="0"/>
              <a:t> share </a:t>
            </a:r>
            <a:r>
              <a:rPr lang="nl-NL" sz="2250" dirty="0" err="1"/>
              <a:t>key</a:t>
            </a:r>
            <a:r>
              <a:rPr lang="nl-NL" sz="2250" dirty="0"/>
              <a:t> </a:t>
            </a:r>
            <a:r>
              <a:rPr lang="nl-NL" sz="2250" dirty="0" err="1"/>
              <a:t>values</a:t>
            </a:r>
            <a:endParaRPr lang="nl-NL" sz="2250" dirty="0"/>
          </a:p>
          <a:p>
            <a:pPr marL="321457" indent="-321457">
              <a:buFont typeface="Arial" panose="020B0604020202020204" pitchFamily="34" charset="0"/>
              <a:buChar char="•"/>
            </a:pPr>
            <a:endParaRPr lang="nl-NL" sz="2250" dirty="0"/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nl-NL" sz="2250" dirty="0" err="1"/>
              <a:t>Organizations</a:t>
            </a:r>
            <a:r>
              <a:rPr lang="nl-NL" sz="2250" dirty="0"/>
              <a:t> </a:t>
            </a:r>
            <a:r>
              <a:rPr lang="nl-NL" sz="2250" dirty="0" err="1"/>
              <a:t>collaborate</a:t>
            </a:r>
            <a:r>
              <a:rPr lang="nl-NL" sz="2250" dirty="0"/>
              <a:t> </a:t>
            </a:r>
            <a:r>
              <a:rPr lang="nl-NL" sz="2250" dirty="0" err="1"/>
              <a:t>and</a:t>
            </a:r>
            <a:r>
              <a:rPr lang="nl-NL" sz="2250" dirty="0"/>
              <a:t> </a:t>
            </a:r>
            <a:r>
              <a:rPr lang="nl-NL" sz="2250" dirty="0" err="1"/>
              <a:t>engage</a:t>
            </a:r>
            <a:r>
              <a:rPr lang="nl-NL" sz="2250" dirty="0"/>
              <a:t> </a:t>
            </a:r>
            <a:r>
              <a:rPr lang="nl-NL" sz="2250" dirty="0" err="1"/>
              <a:t>others</a:t>
            </a:r>
            <a:endParaRPr lang="nl-NL" sz="2250" dirty="0"/>
          </a:p>
          <a:p>
            <a:pPr marL="321457" indent="-321457">
              <a:buFont typeface="Arial" panose="020B0604020202020204" pitchFamily="34" charset="0"/>
              <a:buChar char="•"/>
            </a:pPr>
            <a:endParaRPr lang="nl-NL" sz="2250" dirty="0"/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nl-NL" sz="2250" dirty="0"/>
              <a:t>No </a:t>
            </a:r>
            <a:r>
              <a:rPr lang="nl-NL" sz="2250" dirty="0" err="1"/>
              <a:t>world</a:t>
            </a:r>
            <a:r>
              <a:rPr lang="nl-NL" sz="2250" dirty="0"/>
              <a:t> view/</a:t>
            </a:r>
            <a:r>
              <a:rPr lang="nl-NL" sz="2250" dirty="0" err="1"/>
              <a:t>ideology</a:t>
            </a:r>
            <a:r>
              <a:rPr lang="nl-NL" sz="2250" dirty="0"/>
              <a:t> </a:t>
            </a:r>
            <a:r>
              <a:rPr lang="nl-NL" sz="2250" dirty="0" err="1"/>
              <a:t>alternative</a:t>
            </a:r>
            <a:endParaRPr lang="en-US" sz="2250" dirty="0"/>
          </a:p>
          <a:p>
            <a:endParaRPr lang="nl-NL" sz="2250" dirty="0"/>
          </a:p>
          <a:p>
            <a:endParaRPr lang="en-US" sz="2250" dirty="0"/>
          </a:p>
          <a:p>
            <a:pPr marL="241093" indent="-241093">
              <a:buFontTx/>
              <a:buChar char="-"/>
            </a:pPr>
            <a:endParaRPr lang="en-US" dirty="0"/>
          </a:p>
          <a:p>
            <a:pPr marL="241093" indent="-241093">
              <a:buFontTx/>
              <a:buChar char="-"/>
            </a:pPr>
            <a:endParaRPr lang="nl-NL" dirty="0"/>
          </a:p>
          <a:p>
            <a:pPr marL="241093" indent="-241093">
              <a:buFontTx/>
              <a:buChar char="-"/>
            </a:pPr>
            <a:endParaRPr lang="nl-NL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7FBAFD57-B5B4-4E19-AFB2-90B4C758E587}" type="slidenum">
              <a:rPr lang="en-US" sz="2812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2812">
              <a:solidFill>
                <a:srgbClr val="FFFFFF"/>
              </a:solidFill>
              <a:latin typeface="American Typewriter" charset="0"/>
              <a:ea typeface="ヒラギノ明朝 ProN W3" charset="-128"/>
              <a:sym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871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10" y="0"/>
            <a:ext cx="3018099" cy="2480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85" y="3629181"/>
            <a:ext cx="3294976" cy="21706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6892" y="239271"/>
            <a:ext cx="7768828" cy="1198409"/>
          </a:xfrm>
        </p:spPr>
        <p:txBody>
          <a:bodyPr/>
          <a:lstStyle/>
          <a:p>
            <a:r>
              <a:rPr lang="nl-NL" sz="2531" dirty="0" err="1"/>
              <a:t>Effectiveness</a:t>
            </a:r>
            <a:r>
              <a:rPr lang="nl-NL" dirty="0"/>
              <a:t>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9873" y="838474"/>
            <a:ext cx="9121135" cy="4916373"/>
          </a:xfrm>
        </p:spPr>
        <p:txBody>
          <a:bodyPr/>
          <a:lstStyle/>
          <a:p>
            <a:endParaRPr lang="nl-NL" b="1" dirty="0"/>
          </a:p>
          <a:p>
            <a:endParaRPr lang="nl-NL" b="1" dirty="0"/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nl-NL" sz="2250" dirty="0"/>
              <a:t>Important </a:t>
            </a:r>
            <a:r>
              <a:rPr lang="nl-NL" sz="2250" dirty="0" err="1"/>
              <a:t>rules</a:t>
            </a:r>
            <a:r>
              <a:rPr lang="nl-NL" sz="2250" dirty="0"/>
              <a:t> </a:t>
            </a:r>
            <a:r>
              <a:rPr lang="nl-NL" sz="2250" dirty="0" err="1"/>
              <a:t>established</a:t>
            </a:r>
            <a:r>
              <a:rPr lang="nl-NL" sz="2250" dirty="0"/>
              <a:t> </a:t>
            </a:r>
            <a:r>
              <a:rPr lang="nl-NL" sz="2250" dirty="0" err="1"/>
              <a:t>and</a:t>
            </a:r>
            <a:r>
              <a:rPr lang="nl-NL" sz="2250" dirty="0"/>
              <a:t> </a:t>
            </a:r>
            <a:r>
              <a:rPr lang="nl-NL" sz="2250" dirty="0" err="1"/>
              <a:t>protected</a:t>
            </a:r>
            <a:r>
              <a:rPr lang="nl-NL" sz="2250" dirty="0"/>
              <a:t> (hard </a:t>
            </a:r>
            <a:r>
              <a:rPr lang="nl-NL" sz="2250" dirty="0" err="1"/>
              <a:t>law</a:t>
            </a:r>
            <a:r>
              <a:rPr lang="nl-NL" sz="2250" dirty="0"/>
              <a:t>)</a:t>
            </a:r>
          </a:p>
          <a:p>
            <a:pPr marL="241093" indent="-241093">
              <a:buFont typeface="Arial" panose="020B0604020202020204" pitchFamily="34" charset="0"/>
              <a:buChar char="•"/>
            </a:pPr>
            <a:endParaRPr lang="nl-NL" sz="2250" dirty="0"/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nl-NL" sz="2250" dirty="0" err="1"/>
              <a:t>Many</a:t>
            </a:r>
            <a:r>
              <a:rPr lang="nl-NL" sz="2250" dirty="0"/>
              <a:t> </a:t>
            </a:r>
            <a:r>
              <a:rPr lang="nl-NL" sz="2250" dirty="0" err="1"/>
              <a:t>principles</a:t>
            </a:r>
            <a:r>
              <a:rPr lang="nl-NL" sz="2250" dirty="0"/>
              <a:t>, codes of </a:t>
            </a:r>
            <a:r>
              <a:rPr lang="nl-NL" sz="2250" dirty="0" err="1"/>
              <a:t>conduct</a:t>
            </a:r>
            <a:r>
              <a:rPr lang="nl-NL" sz="2250" dirty="0"/>
              <a:t>, etc. </a:t>
            </a:r>
            <a:r>
              <a:rPr lang="nl-NL" sz="2250" dirty="0" err="1"/>
              <a:t>established</a:t>
            </a:r>
            <a:r>
              <a:rPr lang="nl-NL" sz="2250" dirty="0"/>
              <a:t> (soft </a:t>
            </a:r>
            <a:r>
              <a:rPr lang="nl-NL" sz="2250" dirty="0" err="1"/>
              <a:t>law</a:t>
            </a:r>
            <a:r>
              <a:rPr lang="nl-NL" sz="2250" dirty="0"/>
              <a:t>)</a:t>
            </a:r>
          </a:p>
          <a:p>
            <a:pPr marL="241093" indent="-241093">
              <a:buFont typeface="Arial" panose="020B0604020202020204" pitchFamily="34" charset="0"/>
              <a:buChar char="•"/>
            </a:pPr>
            <a:endParaRPr lang="nl-NL" sz="2250" dirty="0"/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nl-NL" sz="2250" dirty="0" err="1"/>
              <a:t>Many</a:t>
            </a:r>
            <a:r>
              <a:rPr lang="nl-NL" sz="2250" dirty="0"/>
              <a:t> </a:t>
            </a:r>
            <a:r>
              <a:rPr lang="nl-NL" sz="2250" dirty="0" err="1"/>
              <a:t>other</a:t>
            </a:r>
            <a:r>
              <a:rPr lang="nl-NL" sz="2250" dirty="0"/>
              <a:t> actions (training, pro </a:t>
            </a:r>
            <a:r>
              <a:rPr lang="nl-NL" sz="2250" dirty="0" err="1"/>
              <a:t>bono</a:t>
            </a:r>
            <a:r>
              <a:rPr lang="nl-NL" sz="2250" dirty="0"/>
              <a:t> </a:t>
            </a:r>
            <a:r>
              <a:rPr lang="nl-NL" sz="2250" dirty="0" err="1"/>
              <a:t>projects</a:t>
            </a:r>
            <a:r>
              <a:rPr lang="nl-NL" sz="2250" dirty="0"/>
              <a:t>, etc. (</a:t>
            </a:r>
            <a:r>
              <a:rPr lang="nl-NL" sz="2250" dirty="0" err="1"/>
              <a:t>very</a:t>
            </a:r>
            <a:r>
              <a:rPr lang="nl-NL" sz="2250" dirty="0"/>
              <a:t> soft </a:t>
            </a:r>
            <a:r>
              <a:rPr lang="nl-NL" sz="2250" dirty="0" err="1"/>
              <a:t>law</a:t>
            </a:r>
            <a:r>
              <a:rPr lang="nl-NL" sz="2250" dirty="0"/>
              <a:t>)</a:t>
            </a:r>
          </a:p>
          <a:p>
            <a:endParaRPr lang="nl-NL" sz="2250" dirty="0"/>
          </a:p>
          <a:p>
            <a:endParaRPr lang="nl-NL" sz="2250" b="1" dirty="0"/>
          </a:p>
          <a:p>
            <a:r>
              <a:rPr lang="nl-NL" sz="2250" b="1" dirty="0"/>
              <a:t>In </a:t>
            </a:r>
            <a:r>
              <a:rPr lang="nl-NL" sz="2250" b="1" dirty="0" err="1"/>
              <a:t>terms</a:t>
            </a:r>
            <a:r>
              <a:rPr lang="nl-NL" sz="2250" b="1" dirty="0"/>
              <a:t> of </a:t>
            </a:r>
            <a:r>
              <a:rPr lang="nl-NL" sz="2250" b="1" dirty="0" err="1"/>
              <a:t>substance</a:t>
            </a:r>
            <a:r>
              <a:rPr lang="nl-NL" sz="2250" b="1" dirty="0"/>
              <a:t>, </a:t>
            </a:r>
            <a:r>
              <a:rPr lang="nl-NL" sz="2250" b="1" dirty="0" err="1"/>
              <a:t>all</a:t>
            </a:r>
            <a:r>
              <a:rPr lang="nl-NL" sz="2250" b="1" dirty="0"/>
              <a:t> these </a:t>
            </a:r>
            <a:r>
              <a:rPr lang="nl-NL" sz="2250" b="1" dirty="0" err="1"/>
              <a:t>efforts</a:t>
            </a:r>
            <a:r>
              <a:rPr lang="nl-NL" sz="2250" b="1" dirty="0"/>
              <a:t> follow </a:t>
            </a:r>
            <a:r>
              <a:rPr lang="nl-NL" sz="2250" b="1" dirty="0" err="1"/>
              <a:t>the</a:t>
            </a:r>
            <a:r>
              <a:rPr lang="nl-NL" sz="2250" b="1" dirty="0"/>
              <a:t> </a:t>
            </a:r>
            <a:r>
              <a:rPr lang="nl-NL" sz="2250" b="1" dirty="0" err="1"/>
              <a:t>convergence</a:t>
            </a:r>
            <a:r>
              <a:rPr lang="nl-NL" sz="2250" b="1" dirty="0"/>
              <a:t> route. </a:t>
            </a:r>
          </a:p>
          <a:p>
            <a:endParaRPr lang="nl-NL" sz="2250" b="1" dirty="0"/>
          </a:p>
          <a:p>
            <a:endParaRPr lang="nl-NL" sz="2250" b="1" dirty="0"/>
          </a:p>
          <a:p>
            <a:r>
              <a:rPr lang="nl-NL" sz="2250" b="1" dirty="0"/>
              <a:t>Downside of </a:t>
            </a:r>
            <a:r>
              <a:rPr lang="nl-NL" sz="2250" b="1" dirty="0" err="1"/>
              <a:t>convergence</a:t>
            </a:r>
            <a:r>
              <a:rPr lang="nl-NL" sz="2250" b="1" dirty="0"/>
              <a:t>: </a:t>
            </a:r>
            <a:r>
              <a:rPr lang="nl-NL" sz="2250" dirty="0" err="1"/>
              <a:t>other</a:t>
            </a:r>
            <a:r>
              <a:rPr lang="nl-NL" sz="2250" dirty="0"/>
              <a:t> </a:t>
            </a:r>
            <a:r>
              <a:rPr lang="nl-NL" sz="2250" dirty="0" err="1"/>
              <a:t>voices</a:t>
            </a:r>
            <a:r>
              <a:rPr lang="nl-NL" sz="2250" dirty="0"/>
              <a:t> </a:t>
            </a:r>
            <a:r>
              <a:rPr lang="nl-NL" sz="2250" dirty="0" err="1"/>
              <a:t>marginalized</a:t>
            </a:r>
            <a:endParaRPr lang="nl-NL" sz="2250" dirty="0"/>
          </a:p>
          <a:p>
            <a:endParaRPr lang="nl-NL" b="1" dirty="0"/>
          </a:p>
          <a:p>
            <a:r>
              <a:rPr lang="nl-NL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69200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531" dirty="0"/>
              <a:t>Efficiency</a:t>
            </a:r>
            <a:endParaRPr lang="en-US" sz="253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40561" y="1099991"/>
            <a:ext cx="9159281" cy="4759279"/>
          </a:xfrm>
        </p:spPr>
        <p:txBody>
          <a:bodyPr/>
          <a:lstStyle/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sz="2531" b="1" dirty="0"/>
          </a:p>
          <a:p>
            <a:r>
              <a:rPr lang="nl-NL" sz="2531" b="1" dirty="0" err="1"/>
              <a:t>Looking</a:t>
            </a:r>
            <a:r>
              <a:rPr lang="nl-NL" sz="2531" b="1" dirty="0"/>
              <a:t> </a:t>
            </a:r>
            <a:r>
              <a:rPr lang="nl-NL" sz="2531" b="1" dirty="0" err="1"/>
              <a:t>from</a:t>
            </a:r>
            <a:r>
              <a:rPr lang="nl-NL" sz="2531" b="1" dirty="0"/>
              <a:t> </a:t>
            </a:r>
            <a:r>
              <a:rPr lang="nl-NL" sz="2531" b="1" dirty="0" err="1"/>
              <a:t>the</a:t>
            </a:r>
            <a:r>
              <a:rPr lang="nl-NL" sz="2531" b="1" dirty="0"/>
              <a:t> </a:t>
            </a:r>
            <a:r>
              <a:rPr lang="nl-NL" sz="2531" b="1" dirty="0" err="1"/>
              <a:t>outside</a:t>
            </a:r>
            <a:r>
              <a:rPr lang="nl-NL" sz="2531" b="1" dirty="0"/>
              <a:t>, </a:t>
            </a:r>
            <a:r>
              <a:rPr lang="nl-NL" sz="2531" b="1" dirty="0" err="1"/>
              <a:t>what</a:t>
            </a:r>
            <a:r>
              <a:rPr lang="nl-NL" sz="2531" b="1" dirty="0"/>
              <a:t> do we </a:t>
            </a:r>
            <a:r>
              <a:rPr lang="nl-NL" sz="2531" b="1" dirty="0" err="1"/>
              <a:t>see</a:t>
            </a:r>
            <a:r>
              <a:rPr lang="nl-NL" sz="2531" b="1" dirty="0"/>
              <a:t>?</a:t>
            </a:r>
          </a:p>
          <a:p>
            <a:endParaRPr lang="nl-NL" b="1" dirty="0"/>
          </a:p>
          <a:p>
            <a:endParaRPr lang="nl-NL" b="1" dirty="0"/>
          </a:p>
          <a:p>
            <a:pPr marL="241093" indent="-241093">
              <a:buFont typeface="Arial" panose="020B0604020202020204" pitchFamily="34" charset="0"/>
              <a:buChar char="•"/>
            </a:pPr>
            <a:endParaRPr lang="nl-NL" sz="2250" dirty="0"/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nl-NL" sz="2531" dirty="0"/>
              <a:t>Nesting </a:t>
            </a:r>
            <a:r>
              <a:rPr lang="nl-NL" sz="2531" dirty="0" err="1"/>
              <a:t>and</a:t>
            </a:r>
            <a:r>
              <a:rPr lang="nl-NL" sz="2531" dirty="0"/>
              <a:t> overlapping </a:t>
            </a:r>
            <a:r>
              <a:rPr lang="nl-NL" sz="2531" dirty="0" err="1"/>
              <a:t>organizations</a:t>
            </a:r>
            <a:endParaRPr lang="en-US" sz="2531" dirty="0"/>
          </a:p>
          <a:p>
            <a:endParaRPr lang="en-US" dirty="0"/>
          </a:p>
        </p:txBody>
      </p:sp>
      <p:pic>
        <p:nvPicPr>
          <p:cNvPr id="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42" y="362191"/>
            <a:ext cx="2623620" cy="2459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641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Afbeeldingsresultaat voor American Bar Associ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65" y="3904548"/>
            <a:ext cx="2734054" cy="188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at voor logo IBAH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35" y="476460"/>
            <a:ext cx="6359478" cy="34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European Lawyers Foundatio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37" y="791225"/>
            <a:ext cx="2759273" cy="18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9874" y="441793"/>
            <a:ext cx="1772072" cy="1748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6" name="Picture 2" descr="Afbeeldingsresultaat voor aba ceeli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13" y="3626532"/>
            <a:ext cx="3085118" cy="20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336493" y="64559"/>
            <a:ext cx="5455543" cy="52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nl-NL" sz="2812" dirty="0" err="1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rPr>
              <a:t>Norganizatins</a:t>
            </a:r>
            <a:endParaRPr lang="en-US" sz="2812" dirty="0">
              <a:solidFill>
                <a:srgbClr val="FFFFFF"/>
              </a:solidFill>
              <a:latin typeface="American Typewriter" charset="0"/>
              <a:ea typeface="ヒラギノ明朝 ProN W3" charset="-128"/>
              <a:sym typeface="American Typewriter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56892" y="64560"/>
            <a:ext cx="7768828" cy="466000"/>
          </a:xfrm>
        </p:spPr>
        <p:txBody>
          <a:bodyPr/>
          <a:lstStyle/>
          <a:p>
            <a:r>
              <a:rPr lang="nl-NL" dirty="0"/>
              <a:t>			NESTING ORGANIZATIONS</a:t>
            </a: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-1571348" y="589639"/>
            <a:ext cx="72727" cy="43103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jl-rechts 9"/>
          <p:cNvSpPr/>
          <p:nvPr/>
        </p:nvSpPr>
        <p:spPr bwMode="auto">
          <a:xfrm>
            <a:off x="6865965" y="3990380"/>
            <a:ext cx="988497" cy="674080"/>
          </a:xfrm>
          <a:prstGeom prst="rightArrow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812">
              <a:solidFill>
                <a:srgbClr val="FFFFFF"/>
              </a:solidFill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sp>
        <p:nvSpPr>
          <p:cNvPr id="11" name="Pijl-omlaag 10"/>
          <p:cNvSpPr/>
          <p:nvPr/>
        </p:nvSpPr>
        <p:spPr bwMode="auto">
          <a:xfrm>
            <a:off x="7561117" y="2306483"/>
            <a:ext cx="340757" cy="687943"/>
          </a:xfrm>
          <a:prstGeom prst="downArrow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812">
              <a:solidFill>
                <a:srgbClr val="FFFFFF"/>
              </a:solidFill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sp>
        <p:nvSpPr>
          <p:cNvPr id="12" name="Pijl-rechts 11"/>
          <p:cNvSpPr/>
          <p:nvPr/>
        </p:nvSpPr>
        <p:spPr bwMode="auto">
          <a:xfrm>
            <a:off x="3424020" y="1200419"/>
            <a:ext cx="687943" cy="340757"/>
          </a:xfrm>
          <a:prstGeom prst="rightArrow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812">
              <a:solidFill>
                <a:srgbClr val="FFFFFF"/>
              </a:solidFill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05D67E0-7970-4258-A3AE-9C1E3B61FB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0813" y="3626532"/>
            <a:ext cx="2759273" cy="2296369"/>
          </a:xfrm>
          <a:prstGeom prst="rect">
            <a:avLst/>
          </a:prstGeom>
        </p:spPr>
      </p:pic>
      <p:sp>
        <p:nvSpPr>
          <p:cNvPr id="2" name="Pijl-rechts 1"/>
          <p:cNvSpPr/>
          <p:nvPr/>
        </p:nvSpPr>
        <p:spPr bwMode="auto">
          <a:xfrm>
            <a:off x="3297372" y="3904548"/>
            <a:ext cx="850278" cy="593910"/>
          </a:xfrm>
          <a:prstGeom prst="rightArrow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812">
              <a:solidFill>
                <a:srgbClr val="FFFFFF"/>
              </a:solidFill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406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6892" y="989672"/>
            <a:ext cx="7768828" cy="4911171"/>
          </a:xfrm>
        </p:spPr>
        <p:txBody>
          <a:bodyPr/>
          <a:lstStyle/>
          <a:p>
            <a:r>
              <a:rPr lang="nl-NL" sz="2250" dirty="0" err="1"/>
              <a:t>Membership</a:t>
            </a:r>
            <a:r>
              <a:rPr lang="nl-NL" sz="2250" dirty="0"/>
              <a:t>: </a:t>
            </a:r>
            <a:r>
              <a:rPr lang="nl-NL" sz="2250" dirty="0" err="1"/>
              <a:t>partly</a:t>
            </a:r>
            <a:r>
              <a:rPr lang="nl-NL" sz="2250" dirty="0"/>
              <a:t> </a:t>
            </a:r>
            <a:r>
              <a:rPr lang="nl-NL" sz="2250" dirty="0" err="1"/>
              <a:t>similar</a:t>
            </a:r>
            <a:endParaRPr lang="nl-NL" sz="2250" dirty="0"/>
          </a:p>
          <a:p>
            <a:endParaRPr lang="nl-NL" sz="2250" dirty="0"/>
          </a:p>
          <a:p>
            <a:r>
              <a:rPr lang="nl-NL" sz="2250" dirty="0" err="1"/>
              <a:t>Objectives</a:t>
            </a:r>
            <a:r>
              <a:rPr lang="nl-NL" sz="2250" dirty="0"/>
              <a:t>: </a:t>
            </a:r>
            <a:r>
              <a:rPr lang="nl-NL" sz="2250" dirty="0" err="1"/>
              <a:t>largely</a:t>
            </a:r>
            <a:r>
              <a:rPr lang="nl-NL" sz="2250" dirty="0"/>
              <a:t> </a:t>
            </a:r>
            <a:r>
              <a:rPr lang="nl-NL" sz="2250" dirty="0" err="1"/>
              <a:t>similar</a:t>
            </a:r>
            <a:endParaRPr lang="nl-NL" sz="2250" dirty="0"/>
          </a:p>
          <a:p>
            <a:endParaRPr lang="nl-NL" sz="2250" dirty="0"/>
          </a:p>
          <a:p>
            <a:r>
              <a:rPr lang="nl-NL" sz="2250" dirty="0" err="1"/>
              <a:t>Activities</a:t>
            </a:r>
            <a:r>
              <a:rPr lang="nl-NL" sz="2250" dirty="0"/>
              <a:t>: </a:t>
            </a:r>
            <a:r>
              <a:rPr lang="nl-NL" sz="2250" dirty="0" err="1"/>
              <a:t>largely</a:t>
            </a:r>
            <a:r>
              <a:rPr lang="nl-NL" sz="2250" dirty="0"/>
              <a:t> </a:t>
            </a:r>
            <a:r>
              <a:rPr lang="nl-NL" sz="2250" dirty="0" err="1"/>
              <a:t>similar</a:t>
            </a:r>
            <a:endParaRPr lang="nl-NL" sz="2250" dirty="0"/>
          </a:p>
          <a:p>
            <a:endParaRPr lang="nl-NL" sz="2250" dirty="0"/>
          </a:p>
          <a:p>
            <a:r>
              <a:rPr lang="nl-NL" sz="2250" dirty="0" err="1"/>
              <a:t>Countries</a:t>
            </a:r>
            <a:r>
              <a:rPr lang="nl-NL" sz="2250" dirty="0"/>
              <a:t> </a:t>
            </a:r>
            <a:r>
              <a:rPr lang="nl-NL" sz="2250" dirty="0" err="1"/>
              <a:t>addressed</a:t>
            </a:r>
            <a:r>
              <a:rPr lang="nl-NL" sz="2250" dirty="0"/>
              <a:t>: </a:t>
            </a:r>
            <a:r>
              <a:rPr lang="nl-NL" sz="2250" dirty="0" err="1"/>
              <a:t>partly</a:t>
            </a:r>
            <a:r>
              <a:rPr lang="nl-NL" sz="2250" dirty="0"/>
              <a:t> </a:t>
            </a:r>
            <a:r>
              <a:rPr lang="nl-NL" sz="2250" dirty="0" err="1"/>
              <a:t>similar</a:t>
            </a:r>
            <a:r>
              <a:rPr lang="nl-NL" sz="2250" dirty="0"/>
              <a:t>, </a:t>
            </a:r>
            <a:r>
              <a:rPr lang="nl-NL" sz="2250" dirty="0" err="1"/>
              <a:t>sometimes</a:t>
            </a:r>
            <a:r>
              <a:rPr lang="nl-NL" sz="2250" dirty="0"/>
              <a:t> </a:t>
            </a:r>
            <a:r>
              <a:rPr lang="nl-NL" sz="2250" dirty="0" err="1"/>
              <a:t>competition</a:t>
            </a:r>
            <a:endParaRPr lang="nl-NL" sz="2250" dirty="0"/>
          </a:p>
          <a:p>
            <a:endParaRPr lang="nl-NL" sz="2250" dirty="0"/>
          </a:p>
          <a:p>
            <a:r>
              <a:rPr lang="nl-NL" sz="2250" dirty="0"/>
              <a:t>Financial sources: </a:t>
            </a:r>
            <a:r>
              <a:rPr lang="nl-NL" sz="2250" dirty="0" err="1"/>
              <a:t>partly</a:t>
            </a:r>
            <a:r>
              <a:rPr lang="nl-NL" sz="2250" dirty="0"/>
              <a:t> </a:t>
            </a:r>
            <a:r>
              <a:rPr lang="nl-NL" sz="2250" dirty="0" err="1"/>
              <a:t>similar</a:t>
            </a:r>
            <a:r>
              <a:rPr lang="nl-NL" sz="2250" dirty="0"/>
              <a:t>, </a:t>
            </a:r>
            <a:r>
              <a:rPr lang="nl-NL" sz="2250" dirty="0" err="1"/>
              <a:t>sometimes</a:t>
            </a:r>
            <a:r>
              <a:rPr lang="nl-NL" sz="2250" dirty="0"/>
              <a:t> </a:t>
            </a:r>
            <a:r>
              <a:rPr lang="nl-NL" sz="2250" dirty="0" err="1"/>
              <a:t>competition</a:t>
            </a:r>
            <a:endParaRPr lang="nl-NL" sz="2250" dirty="0"/>
          </a:p>
          <a:p>
            <a:endParaRPr lang="nl-NL" sz="2250" dirty="0"/>
          </a:p>
          <a:p>
            <a:r>
              <a:rPr lang="nl-NL" sz="2250" dirty="0"/>
              <a:t>Human resources (professional </a:t>
            </a:r>
            <a:r>
              <a:rPr lang="nl-NL" sz="2250" dirty="0" err="1"/>
              <a:t>staff</a:t>
            </a:r>
            <a:r>
              <a:rPr lang="nl-NL" sz="2250" dirty="0"/>
              <a:t> </a:t>
            </a:r>
            <a:r>
              <a:rPr lang="nl-NL" sz="2250" dirty="0" err="1"/>
              <a:t>and</a:t>
            </a:r>
            <a:r>
              <a:rPr lang="nl-NL" sz="2250" dirty="0"/>
              <a:t> </a:t>
            </a:r>
            <a:r>
              <a:rPr lang="nl-NL" sz="2250" dirty="0" err="1"/>
              <a:t>volunteers</a:t>
            </a:r>
            <a:r>
              <a:rPr lang="nl-NL" sz="2250" dirty="0"/>
              <a:t>) downside: elite circuit</a:t>
            </a:r>
          </a:p>
          <a:p>
            <a:endParaRPr lang="nl-NL" sz="2250" dirty="0"/>
          </a:p>
          <a:p>
            <a:r>
              <a:rPr lang="nl-NL" sz="2250" dirty="0" err="1"/>
              <a:t>And</a:t>
            </a:r>
            <a:r>
              <a:rPr lang="nl-NL" sz="2250" dirty="0"/>
              <a:t> more:</a:t>
            </a:r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56892" y="239271"/>
            <a:ext cx="7768828" cy="741164"/>
          </a:xfrm>
        </p:spPr>
        <p:txBody>
          <a:bodyPr/>
          <a:lstStyle/>
          <a:p>
            <a:r>
              <a:rPr lang="nl-NL" sz="2812" dirty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15124296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fbeeldingsresultaat voor International commission of jurist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43" y="1347101"/>
            <a:ext cx="2678906" cy="18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15" y="4577401"/>
            <a:ext cx="1607344" cy="1283683"/>
          </a:xfrm>
        </p:spPr>
      </p:pic>
      <p:pic>
        <p:nvPicPr>
          <p:cNvPr id="1026" name="Picture 2" descr="Afbeeldingsresultaat voor International Bar Associatio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4" y="255701"/>
            <a:ext cx="2020572" cy="17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Afbeeldingsresultaat voor American Bar Association logo"/>
          <p:cNvSpPr>
            <a:spLocks noChangeAspect="1" noChangeArrowheads="1"/>
          </p:cNvSpPr>
          <p:nvPr/>
        </p:nvSpPr>
        <p:spPr bwMode="auto">
          <a:xfrm>
            <a:off x="1633388" y="-101575"/>
            <a:ext cx="21431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nl-NL" sz="2812">
              <a:solidFill>
                <a:srgbClr val="FFFFFF"/>
              </a:solidFill>
              <a:latin typeface="American Typewriter" charset="0"/>
              <a:ea typeface="ヒラギノ明朝 ProN W3" charset="-128"/>
              <a:sym typeface="American Typewriter" charset="0"/>
            </a:endParaRPr>
          </a:p>
        </p:txBody>
      </p:sp>
      <p:sp>
        <p:nvSpPr>
          <p:cNvPr id="4" name="AutoShape 6" descr="Afbeeldingsresultaat voor American Bar Association logo"/>
          <p:cNvSpPr>
            <a:spLocks noChangeAspect="1" noChangeArrowheads="1"/>
          </p:cNvSpPr>
          <p:nvPr/>
        </p:nvSpPr>
        <p:spPr bwMode="auto">
          <a:xfrm>
            <a:off x="1740545" y="5581"/>
            <a:ext cx="21431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nl-NL" sz="2812">
              <a:solidFill>
                <a:srgbClr val="FFFFFF"/>
              </a:solidFill>
              <a:latin typeface="American Typewriter" charset="0"/>
              <a:ea typeface="ヒラギノ明朝 ProN W3" charset="-128"/>
              <a:sym typeface="American Typewriter" charset="0"/>
            </a:endParaRPr>
          </a:p>
        </p:txBody>
      </p:sp>
      <p:sp>
        <p:nvSpPr>
          <p:cNvPr id="6" name="AutoShape 8" descr="Afbeeldingsresultaat voor American Bar Association logo"/>
          <p:cNvSpPr>
            <a:spLocks noChangeAspect="1" noChangeArrowheads="1"/>
          </p:cNvSpPr>
          <p:nvPr/>
        </p:nvSpPr>
        <p:spPr bwMode="auto">
          <a:xfrm flipH="1">
            <a:off x="2062013" y="112737"/>
            <a:ext cx="6362995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nl-NL" sz="2812">
              <a:solidFill>
                <a:srgbClr val="FFFFFF"/>
              </a:solidFill>
              <a:latin typeface="American Typewriter" charset="0"/>
              <a:ea typeface="ヒラギノ明朝 ProN W3" charset="-128"/>
              <a:sym typeface="American Typewriter" charset="0"/>
            </a:endParaRPr>
          </a:p>
        </p:txBody>
      </p:sp>
      <p:pic>
        <p:nvPicPr>
          <p:cNvPr id="1034" name="Picture 10" descr="Afbeeldingsresultaat voor American Bar Associatio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20" y="4294033"/>
            <a:ext cx="2621505" cy="145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Afbeeldingsresultaat voor African Bar association logo"/>
          <p:cNvSpPr>
            <a:spLocks noChangeAspect="1" noChangeArrowheads="1"/>
          </p:cNvSpPr>
          <p:nvPr/>
        </p:nvSpPr>
        <p:spPr bwMode="auto">
          <a:xfrm>
            <a:off x="1847701" y="112737"/>
            <a:ext cx="21431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nl-NL" sz="2812">
              <a:solidFill>
                <a:srgbClr val="FFFFFF"/>
              </a:solidFill>
              <a:latin typeface="American Typewriter" charset="0"/>
              <a:ea typeface="ヒラギノ明朝 ProN W3" charset="-128"/>
              <a:sym typeface="American Typewriter" charset="0"/>
            </a:endParaRPr>
          </a:p>
        </p:txBody>
      </p:sp>
      <p:pic>
        <p:nvPicPr>
          <p:cNvPr id="1040" name="Picture 16" descr="Afbeeldingsresultaat voor African Bar association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65" y="-117863"/>
            <a:ext cx="3594714" cy="20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7" y="2969013"/>
            <a:ext cx="3798390" cy="132502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60" y="112737"/>
            <a:ext cx="2800805" cy="1433716"/>
          </a:xfrm>
          <a:prstGeom prst="rect">
            <a:avLst/>
          </a:prstGeom>
        </p:spPr>
      </p:pic>
      <p:pic>
        <p:nvPicPr>
          <p:cNvPr id="2050" name="Picture 2" descr="Afbeeldingsresultaat voor international association of democratic lawyers (iadl)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77" y="3538550"/>
            <a:ext cx="1863973" cy="23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Afbeeldingsresultaat voor International commission of jurists logo"/>
          <p:cNvSpPr>
            <a:spLocks noChangeAspect="1" noChangeArrowheads="1"/>
          </p:cNvSpPr>
          <p:nvPr/>
        </p:nvSpPr>
        <p:spPr bwMode="auto">
          <a:xfrm>
            <a:off x="1954857" y="219894"/>
            <a:ext cx="21431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nl-NL" sz="2812">
              <a:solidFill>
                <a:srgbClr val="FFFFFF"/>
              </a:solidFill>
              <a:latin typeface="American Typewriter" charset="0"/>
              <a:ea typeface="ヒラギノ明朝 ProN W3" charset="-128"/>
              <a:sym typeface="American Typewriter" charset="0"/>
            </a:endParaRPr>
          </a:p>
        </p:txBody>
      </p:sp>
      <p:sp>
        <p:nvSpPr>
          <p:cNvPr id="14" name="AutoShape 8" descr="Afbeeldingsresultaat voor International commission of jurists logo"/>
          <p:cNvSpPr>
            <a:spLocks noChangeAspect="1" noChangeArrowheads="1"/>
          </p:cNvSpPr>
          <p:nvPr/>
        </p:nvSpPr>
        <p:spPr bwMode="auto">
          <a:xfrm flipH="1" flipV="1">
            <a:off x="2276326" y="541363"/>
            <a:ext cx="5636481" cy="563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nl-NL" sz="2812">
              <a:solidFill>
                <a:srgbClr val="FFFFFF"/>
              </a:solidFill>
              <a:latin typeface="American Typewriter" charset="0"/>
              <a:ea typeface="ヒラギノ明朝 ProN W3" charset="-128"/>
              <a:sym typeface="American Typewriter" charset="0"/>
            </a:endParaRPr>
          </a:p>
        </p:txBody>
      </p:sp>
      <p:sp>
        <p:nvSpPr>
          <p:cNvPr id="15" name="AutoShape 10" descr="Afbeeldingsresultaat voor International commission of jurists logo"/>
          <p:cNvSpPr>
            <a:spLocks noChangeAspect="1" noChangeArrowheads="1"/>
          </p:cNvSpPr>
          <p:nvPr/>
        </p:nvSpPr>
        <p:spPr bwMode="auto">
          <a:xfrm flipH="1" flipV="1">
            <a:off x="2383482" y="648519"/>
            <a:ext cx="5636481" cy="563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nl-NL" sz="2812">
              <a:solidFill>
                <a:srgbClr val="FFFFFF"/>
              </a:solidFill>
              <a:latin typeface="American Typewriter" charset="0"/>
              <a:ea typeface="ヒラギノ明朝 ProN W3" charset="-128"/>
              <a:sym typeface="American Typewriter" charset="0"/>
            </a:endParaRPr>
          </a:p>
        </p:txBody>
      </p:sp>
      <p:pic>
        <p:nvPicPr>
          <p:cNvPr id="13" name="Content Placeholder 10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56" y="75457"/>
            <a:ext cx="1607344" cy="1524000"/>
          </a:xfrm>
        </p:spPr>
      </p:pic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07" y="3208929"/>
            <a:ext cx="1655508" cy="11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fbeeldingsresultaat voor netherlands helsinki committee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85" y="2224135"/>
            <a:ext cx="1844960" cy="12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Afbeeldingsresultaat voor International commission of jurist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82" y="1461439"/>
            <a:ext cx="2678906" cy="15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sadc lawyers association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60" y="2638128"/>
            <a:ext cx="2006850" cy="80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07" y="1785789"/>
            <a:ext cx="1197156" cy="1393031"/>
          </a:xfrm>
          <a:prstGeom prst="rect">
            <a:avLst/>
          </a:prstGeom>
        </p:spPr>
      </p:pic>
      <p:pic>
        <p:nvPicPr>
          <p:cNvPr id="25" name="Picture 2" descr="Afbeeldingsresultaat voor European Law Institute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113" y="1673676"/>
            <a:ext cx="1915122" cy="11904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3A98426-5F2D-49C4-81E4-66038E25CA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81824" y="3538550"/>
            <a:ext cx="2743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866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12" dirty="0" err="1"/>
              <a:t>Challenges</a:t>
            </a:r>
            <a:r>
              <a:rPr lang="nl-NL" sz="2812" dirty="0"/>
              <a:t> or </a:t>
            </a:r>
            <a:r>
              <a:rPr lang="nl-NL" sz="2812" dirty="0" err="1"/>
              <a:t>risks</a:t>
            </a:r>
            <a:r>
              <a:rPr lang="nl-NL" sz="2812" dirty="0"/>
              <a:t> </a:t>
            </a:r>
            <a:r>
              <a:rPr lang="nl-NL" sz="2812" dirty="0" err="1"/>
              <a:t>created</a:t>
            </a:r>
            <a:r>
              <a:rPr lang="nl-NL" sz="2812" dirty="0"/>
              <a:t> </a:t>
            </a:r>
            <a:r>
              <a:rPr lang="nl-NL" sz="2812" dirty="0" err="1"/>
              <a:t>by</a:t>
            </a:r>
            <a:r>
              <a:rPr lang="nl-NL" sz="2812" dirty="0"/>
              <a:t> overlap</a:t>
            </a:r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250" dirty="0" err="1"/>
              <a:t>Demarcation</a:t>
            </a:r>
            <a:r>
              <a:rPr lang="nl-NL" sz="2250" dirty="0"/>
              <a:t> </a:t>
            </a:r>
            <a:r>
              <a:rPr lang="nl-NL" sz="2250" dirty="0" err="1"/>
              <a:t>problems</a:t>
            </a:r>
            <a:endParaRPr lang="nl-NL" sz="2250" dirty="0"/>
          </a:p>
          <a:p>
            <a:endParaRPr lang="nl-NL" sz="2250" dirty="0"/>
          </a:p>
          <a:p>
            <a:r>
              <a:rPr lang="nl-NL" sz="2250" dirty="0" err="1"/>
              <a:t>Dubious</a:t>
            </a:r>
            <a:r>
              <a:rPr lang="nl-NL" sz="2250" dirty="0"/>
              <a:t> forumshopping of </a:t>
            </a:r>
            <a:r>
              <a:rPr lang="nl-NL" sz="2250" dirty="0" err="1"/>
              <a:t>states</a:t>
            </a:r>
            <a:endParaRPr lang="nl-NL" sz="2250" dirty="0"/>
          </a:p>
          <a:p>
            <a:endParaRPr lang="nl-NL" sz="2250" dirty="0"/>
          </a:p>
          <a:p>
            <a:r>
              <a:rPr lang="nl-NL" sz="2250" dirty="0" err="1"/>
              <a:t>Dubious</a:t>
            </a:r>
            <a:r>
              <a:rPr lang="nl-NL" sz="2250" dirty="0"/>
              <a:t> forumshopping of members</a:t>
            </a:r>
          </a:p>
          <a:p>
            <a:endParaRPr lang="nl-NL" sz="2250" dirty="0"/>
          </a:p>
          <a:p>
            <a:r>
              <a:rPr lang="nl-NL" sz="2250" dirty="0" err="1"/>
              <a:t>One</a:t>
            </a:r>
            <a:r>
              <a:rPr lang="nl-NL" sz="2250" dirty="0"/>
              <a:t> </a:t>
            </a:r>
            <a:r>
              <a:rPr lang="nl-NL" sz="2250" dirty="0" err="1"/>
              <a:t>world</a:t>
            </a:r>
            <a:r>
              <a:rPr lang="nl-NL" sz="2250" dirty="0"/>
              <a:t> view: </a:t>
            </a:r>
          </a:p>
          <a:p>
            <a:r>
              <a:rPr lang="nl-NL" sz="2250" dirty="0"/>
              <a:t>				</a:t>
            </a:r>
            <a:r>
              <a:rPr lang="nl-NL" sz="2250" dirty="0" err="1"/>
              <a:t>exclusivism</a:t>
            </a:r>
            <a:endParaRPr lang="nl-NL" sz="2250" dirty="0"/>
          </a:p>
          <a:p>
            <a:r>
              <a:rPr lang="nl-NL" sz="2250" dirty="0"/>
              <a:t>				distrust of </a:t>
            </a:r>
            <a:r>
              <a:rPr lang="nl-NL" sz="2250" dirty="0" err="1"/>
              <a:t>the</a:t>
            </a:r>
            <a:r>
              <a:rPr lang="nl-NL" sz="2250" dirty="0"/>
              <a:t> public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88" y="1555667"/>
            <a:ext cx="3189729" cy="2683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990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148C9-06EC-4D8F-9C4D-C12E11AE7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463" y="391163"/>
            <a:ext cx="4974519" cy="4556756"/>
          </a:xfrm>
        </p:spPr>
        <p:txBody>
          <a:bodyPr anchor="t">
            <a:normAutofit/>
          </a:bodyPr>
          <a:lstStyle/>
          <a:p>
            <a:pPr algn="l"/>
            <a:b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  <a:b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Leny de Groot-van Leeuwen (</a:t>
            </a:r>
            <a:r>
              <a:rPr lang="en-US" sz="2250" dirty="0" err="1">
                <a:latin typeface="Arial" panose="020B0604020202020204" pitchFamily="34" charset="0"/>
                <a:cs typeface="Arial" panose="020B0604020202020204" pitchFamily="34" charset="0"/>
              </a:rPr>
              <a:t>Radboud</a:t>
            </a: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 University)</a:t>
            </a:r>
            <a:b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Panelists</a:t>
            </a:r>
            <a:br>
              <a:rPr lang="en-US" sz="22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Ellyn Rosen (ABA)</a:t>
            </a:r>
            <a:br>
              <a:rPr lang="en-US" sz="22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Margarete von Galen</a:t>
            </a:r>
            <a:r>
              <a:rPr lang="en-US" sz="22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(CCBE) </a:t>
            </a:r>
            <a:endParaRPr lang="en-GB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9A2E4B-9E60-418E-BB7C-F7F98EBA8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463" y="5116761"/>
            <a:ext cx="6449539" cy="598240"/>
          </a:xfrm>
        </p:spPr>
        <p:txBody>
          <a:bodyPr anchor="b">
            <a:noAutofit/>
          </a:bodyPr>
          <a:lstStyle/>
          <a:p>
            <a:pPr algn="l"/>
            <a:r>
              <a:rPr lang="nl-N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1 – </a:t>
            </a:r>
            <a:r>
              <a:rPr lang="nl-NL" sz="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nl-N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4th </a:t>
            </a:r>
          </a:p>
          <a:p>
            <a:pPr algn="l"/>
            <a:r>
              <a:rPr lang="nl-N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13:30-15.00 </a:t>
            </a:r>
            <a:r>
              <a:rPr lang="nl-NL" sz="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</a:t>
            </a:r>
            <a:r>
              <a:rPr lang="nl-N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52D52C-E3B2-4DE6-BDA6-063D818FE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7918702" y="1"/>
            <a:ext cx="2749298" cy="2821432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7699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12" dirty="0" err="1"/>
              <a:t>Questions</a:t>
            </a:r>
            <a:r>
              <a:rPr lang="nl-NL" sz="2812" dirty="0"/>
              <a:t> </a:t>
            </a:r>
            <a:r>
              <a:rPr lang="nl-NL" sz="2812" dirty="0" err="1"/>
              <a:t>to</a:t>
            </a:r>
            <a:r>
              <a:rPr lang="nl-NL" sz="2812" dirty="0"/>
              <a:t> </a:t>
            </a:r>
            <a:r>
              <a:rPr lang="nl-NL" sz="2812" dirty="0" err="1"/>
              <a:t>panelists</a:t>
            </a:r>
            <a:r>
              <a:rPr lang="nl-NL" sz="2812" dirty="0"/>
              <a:t> </a:t>
            </a:r>
            <a:r>
              <a:rPr lang="nl-NL" sz="2812" dirty="0" err="1"/>
              <a:t>and</a:t>
            </a:r>
            <a:r>
              <a:rPr lang="nl-NL" sz="2812" dirty="0"/>
              <a:t> </a:t>
            </a:r>
            <a:r>
              <a:rPr lang="nl-NL" sz="2812" dirty="0" err="1"/>
              <a:t>audience</a:t>
            </a:r>
            <a:endParaRPr lang="nl-NL" sz="2812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1457" indent="-321457">
              <a:buFont typeface="Arial" pitchFamily="34" charset="0"/>
              <a:buChar char="•"/>
            </a:pPr>
            <a:r>
              <a:rPr lang="en-US" sz="2531" dirty="0"/>
              <a:t>Do you recognize the description of the organizations?   </a:t>
            </a:r>
          </a:p>
          <a:p>
            <a:pPr marL="321457" indent="-321457">
              <a:buFont typeface="Arial" pitchFamily="34" charset="0"/>
              <a:buChar char="•"/>
            </a:pPr>
            <a:endParaRPr lang="en-US" sz="2531" dirty="0"/>
          </a:p>
          <a:p>
            <a:pPr marL="321457" indent="-321457">
              <a:buFont typeface="Arial" pitchFamily="34" charset="0"/>
              <a:buChar char="•"/>
            </a:pPr>
            <a:r>
              <a:rPr lang="en-US" sz="2531" dirty="0"/>
              <a:t>What is your own experience? Did the organizations help or hurt?</a:t>
            </a:r>
          </a:p>
          <a:p>
            <a:pPr marL="321457" indent="-321457">
              <a:buFont typeface="Arial" pitchFamily="34" charset="0"/>
              <a:buChar char="•"/>
            </a:pPr>
            <a:endParaRPr lang="en-US" sz="2531" dirty="0"/>
          </a:p>
          <a:p>
            <a:pPr marL="321457" indent="-321457">
              <a:buFont typeface="Arial" pitchFamily="34" charset="0"/>
              <a:buChar char="•"/>
            </a:pPr>
            <a:r>
              <a:rPr lang="en-US" sz="2531" dirty="0"/>
              <a:t>Is the land of lawyer organizations overpopulated? Suggestions?</a:t>
            </a:r>
          </a:p>
          <a:p>
            <a:pPr marL="321457" indent="-321457">
              <a:buFont typeface="Arial" pitchFamily="34" charset="0"/>
              <a:buChar char="•"/>
            </a:pPr>
            <a:endParaRPr lang="nl-NL" sz="2531" dirty="0"/>
          </a:p>
          <a:p>
            <a:pPr marL="321457" indent="-321457">
              <a:buFont typeface="Arial" pitchFamily="34" charset="0"/>
              <a:buChar char="•"/>
            </a:pPr>
            <a:r>
              <a:rPr lang="nl-NL" sz="2531" dirty="0"/>
              <a:t>How </a:t>
            </a:r>
            <a:r>
              <a:rPr lang="nl-NL" sz="2531" dirty="0" err="1"/>
              <a:t>to</a:t>
            </a:r>
            <a:r>
              <a:rPr lang="nl-NL" sz="2531" dirty="0"/>
              <a:t> </a:t>
            </a:r>
            <a:r>
              <a:rPr lang="nl-NL" sz="2531" dirty="0" err="1"/>
              <a:t>organize</a:t>
            </a:r>
            <a:r>
              <a:rPr lang="nl-NL" sz="2531" dirty="0"/>
              <a:t> </a:t>
            </a:r>
            <a:r>
              <a:rPr lang="nl-NL" sz="2531" dirty="0" err="1"/>
              <a:t>the</a:t>
            </a:r>
            <a:r>
              <a:rPr lang="nl-NL" sz="2531" dirty="0"/>
              <a:t> </a:t>
            </a:r>
            <a:r>
              <a:rPr lang="nl-NL" sz="2531" dirty="0" err="1"/>
              <a:t>inclusion</a:t>
            </a:r>
            <a:r>
              <a:rPr lang="nl-NL" sz="2531" dirty="0"/>
              <a:t>/</a:t>
            </a:r>
            <a:r>
              <a:rPr lang="nl-NL" sz="2531" dirty="0" err="1"/>
              <a:t>exclusion</a:t>
            </a:r>
            <a:r>
              <a:rPr lang="nl-NL" sz="2531" dirty="0"/>
              <a:t> of </a:t>
            </a:r>
            <a:r>
              <a:rPr lang="nl-NL" sz="2531" dirty="0" err="1"/>
              <a:t>other</a:t>
            </a:r>
            <a:r>
              <a:rPr lang="nl-NL" sz="2531" dirty="0"/>
              <a:t> </a:t>
            </a:r>
            <a:r>
              <a:rPr lang="nl-NL" sz="2531" dirty="0" err="1"/>
              <a:t>voices</a:t>
            </a:r>
            <a:r>
              <a:rPr lang="nl-NL" sz="2531" dirty="0"/>
              <a:t>?</a:t>
            </a:r>
            <a:endParaRPr lang="en-US" sz="2531" dirty="0"/>
          </a:p>
          <a:p>
            <a:pPr marL="321457" indent="-321457">
              <a:buFont typeface="Arial" pitchFamily="34" charset="0"/>
              <a:buChar char="•"/>
            </a:pPr>
            <a:endParaRPr lang="en-US" sz="2250" dirty="0"/>
          </a:p>
          <a:p>
            <a:pPr lvl="5" algn="just"/>
            <a:endParaRPr lang="en-US" sz="1969" dirty="0"/>
          </a:p>
          <a:p>
            <a:pPr lvl="5" algn="just"/>
            <a:endParaRPr lang="en-US" sz="1969" dirty="0"/>
          </a:p>
          <a:p>
            <a:pPr lvl="5" algn="just"/>
            <a:endParaRPr lang="nl-NL" sz="1969" dirty="0"/>
          </a:p>
          <a:p>
            <a:pPr lvl="5" algn="just"/>
            <a:endParaRPr lang="en-US" sz="2250" dirty="0"/>
          </a:p>
          <a:p>
            <a:endParaRPr lang="en-US" dirty="0"/>
          </a:p>
          <a:p>
            <a:pPr lvl="5" algn="just"/>
            <a:endParaRPr lang="en-US" sz="1969" dirty="0"/>
          </a:p>
          <a:p>
            <a:pPr marL="321457" indent="-321457">
              <a:buAutoNum type="arabicPeriod"/>
            </a:pPr>
            <a:endParaRPr lang="en-US" dirty="0"/>
          </a:p>
          <a:p>
            <a:pPr marL="321457" indent="-321457">
              <a:buAutoNum type="arabicPeriod"/>
            </a:pPr>
            <a:endParaRPr lang="en-US" sz="2250" dirty="0"/>
          </a:p>
          <a:p>
            <a:pPr marL="321457" indent="-321457">
              <a:buAutoNum type="arabicPeriod"/>
            </a:pPr>
            <a:endParaRPr lang="en-US" sz="2250" dirty="0"/>
          </a:p>
          <a:p>
            <a:pPr marL="321457" indent="-321457">
              <a:buAutoNum type="arabicPeriod"/>
            </a:pP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98953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F4CDDD-F674-446F-9F6B-18B7F3D50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041"/>
            <a:ext cx="10515600" cy="40079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of </a:t>
            </a:r>
            <a:r>
              <a:rPr lang="nl-NL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Margarete</a:t>
            </a:r>
            <a:r>
              <a:rPr lang="nl-NL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Gräfin </a:t>
            </a:r>
            <a:r>
              <a:rPr lang="nl-NL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nl-NL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Galen</a:t>
            </a:r>
          </a:p>
          <a:p>
            <a:pPr marL="0" indent="0">
              <a:buNone/>
            </a:pPr>
            <a:r>
              <a:rPr lang="nl-NL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</a:t>
            </a: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of bars and Law </a:t>
            </a:r>
            <a:r>
              <a:rPr lang="nl-NL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Societies</a:t>
            </a:r>
            <a:r>
              <a:rPr lang="nl-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Europe (CCBE)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C562B8-7C2B-424B-8F05-2910662129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714BD920-F94A-47F0-B8AE-5A3D4AA2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428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A92C03-3A58-4270-BA2E-36B249AF7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708" y="2575419"/>
            <a:ext cx="10798583" cy="3917455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Represents European Bars and Law Societies in their common interests before European and other international institutions. </a:t>
            </a:r>
          </a:p>
          <a:p>
            <a:pPr algn="just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Liaison between its members and the European institutions, international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other legal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44FB93A-E3F3-4E21-8C27-0A863D4C4A97}"/>
              </a:ext>
            </a:extLst>
          </p:cNvPr>
          <p:cNvSpPr txBox="1">
            <a:spLocks/>
          </p:cNvSpPr>
          <p:nvPr/>
        </p:nvSpPr>
        <p:spPr>
          <a:xfrm>
            <a:off x="1795244" y="365125"/>
            <a:ext cx="8623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Council of Bars and Law Societies of Europe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FB9B3F-DF9D-421C-BC75-988CF55672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2ECC2F-C3D3-41D2-9DBA-F0854E90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BCCBCF-512A-4C2C-B879-A9B500D1E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87" y="300335"/>
            <a:ext cx="1190625" cy="11906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635FE22-C500-4C8C-8406-164EF05F8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44" y="4739435"/>
            <a:ext cx="2445025" cy="12109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374AA50-29FF-467C-89C1-DBAAB38A0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595" y="4716788"/>
            <a:ext cx="2357607" cy="121602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158B6E3-DD6E-4C05-92F5-DD737D85E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831" y="4739435"/>
            <a:ext cx="2357607" cy="12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8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44FB93A-E3F3-4E21-8C27-0A863D4C4A97}"/>
              </a:ext>
            </a:extLst>
          </p:cNvPr>
          <p:cNvSpPr txBox="1">
            <a:spLocks/>
          </p:cNvSpPr>
          <p:nvPr/>
        </p:nvSpPr>
        <p:spPr>
          <a:xfrm>
            <a:off x="1795244" y="365125"/>
            <a:ext cx="8623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Council of Bars and Law Societies of Europe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FB9B3F-DF9D-421C-BC75-988CF55672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2ECC2F-C3D3-41D2-9DBA-F0854E90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BCCBCF-512A-4C2C-B879-A9B500D1E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87" y="300335"/>
            <a:ext cx="1190625" cy="11906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06EDF9A-6B3C-4B87-B112-48C61B388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244" y="2309743"/>
            <a:ext cx="2062365" cy="10134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34C8C-5346-4458-9EB0-74C38A6EC87B}"/>
              </a:ext>
            </a:extLst>
          </p:cNvPr>
          <p:cNvSpPr/>
          <p:nvPr/>
        </p:nvSpPr>
        <p:spPr>
          <a:xfrm>
            <a:off x="723932" y="3717699"/>
            <a:ext cx="107441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Composed of experts appointed by the national delegations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 policies, position papers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provide expert views on legislative projects and other issues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C01707E-FFDC-4AB4-B8C6-84C8FDE3061C}"/>
              </a:ext>
            </a:extLst>
          </p:cNvPr>
          <p:cNvSpPr txBox="1"/>
          <p:nvPr/>
        </p:nvSpPr>
        <p:spPr>
          <a:xfrm>
            <a:off x="3780189" y="2752111"/>
            <a:ext cx="6039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</a:t>
            </a: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Groups and </a:t>
            </a:r>
            <a:r>
              <a:rPr kumimoji="0" lang="fr-B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Committees</a:t>
            </a: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54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C2E01-4D80-4272-9A03-974F4DE0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2139193"/>
            <a:ext cx="10866474" cy="3363985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CCBE works in close cooperation with EU institutions:</a:t>
            </a:r>
          </a:p>
          <a:p>
            <a:pPr lvl="1" algn="just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contacts with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officials</a:t>
            </a:r>
          </a:p>
          <a:p>
            <a:pPr lvl="1" algn="just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 providing information to Members of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occasional contacts with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Council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the e-Justice Working Party in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of Europe</a:t>
            </a:r>
          </a:p>
          <a:p>
            <a:pPr lvl="1" algn="just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meetings with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of Justice and General Court in Luxembourg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36542F4-5047-4CD4-8751-68A8810FF589}"/>
              </a:ext>
            </a:extLst>
          </p:cNvPr>
          <p:cNvSpPr txBox="1">
            <a:spLocks/>
          </p:cNvSpPr>
          <p:nvPr/>
        </p:nvSpPr>
        <p:spPr>
          <a:xfrm>
            <a:off x="1866014" y="365125"/>
            <a:ext cx="84954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 the activities of the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organisations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have any tangible effect? Or are their actions all simply rhetoric?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6CBC14-60DB-488F-BDB6-A92BA8BA7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944243-21EE-43AC-A07C-0AC9431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DFC12C-B695-4C00-96EB-98F902B0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87" y="300335"/>
            <a:ext cx="1190625" cy="119062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373BAF0-17BC-46C6-8A10-2E0C11DD40CC}"/>
              </a:ext>
            </a:extLst>
          </p:cNvPr>
          <p:cNvSpPr txBox="1"/>
          <p:nvPr/>
        </p:nvSpPr>
        <p:spPr>
          <a:xfrm>
            <a:off x="680484" y="5592440"/>
            <a:ext cx="115115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institutions are receptive to our views for developing good policy. </a:t>
            </a:r>
          </a:p>
        </p:txBody>
      </p:sp>
    </p:spTree>
    <p:extLst>
      <p:ext uri="{BB962C8B-B14F-4D97-AF65-F5344CB8AC3E}">
        <p14:creationId xmlns:p14="http://schemas.microsoft.com/office/powerpoint/2010/main" val="2409063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C2E01-4D80-4272-9A03-974F4DE0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54" y="2114068"/>
            <a:ext cx="11100390" cy="4151611"/>
          </a:xfrm>
        </p:spPr>
        <p:txBody>
          <a:bodyPr>
            <a:no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Cross-border Services Directive 77/249 </a:t>
            </a:r>
          </a:p>
          <a:p>
            <a:pPr algn="just"/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Establishment Directive 98/5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result of 18 years of CCBE involvement</a:t>
            </a:r>
          </a:p>
          <a:p>
            <a:pPr algn="just"/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Defense of citizens’ rights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areas such as on-line collection of evidence, surveillance, maintaining Lawyer Client confidentiality </a:t>
            </a:r>
          </a:p>
          <a:p>
            <a:pPr algn="just"/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Procedural safeguards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suspects and defendants in criminal proceedings: 6 Directives and development of further measures </a:t>
            </a:r>
          </a:p>
          <a:p>
            <a:pPr algn="just"/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Input to EU Policies – i.e. legal aid 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Direct participation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EU Commission Expert groups</a:t>
            </a:r>
          </a:p>
          <a:p>
            <a:pPr algn="just"/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Active participation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projects which underpin policy development</a:t>
            </a:r>
          </a:p>
          <a:p>
            <a:pPr algn="just"/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[…]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36542F4-5047-4CD4-8751-68A8810FF589}"/>
              </a:ext>
            </a:extLst>
          </p:cNvPr>
          <p:cNvSpPr txBox="1">
            <a:spLocks/>
          </p:cNvSpPr>
          <p:nvPr/>
        </p:nvSpPr>
        <p:spPr>
          <a:xfrm>
            <a:off x="1866014" y="365125"/>
            <a:ext cx="84954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Examples of accomplishments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6CBC14-60DB-488F-BDB6-A92BA8BA7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944243-21EE-43AC-A07C-0AC9431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DFC12C-B695-4C00-96EB-98F902B0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87" y="300335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84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C2E01-4D80-4272-9A03-974F4DE0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28" y="2363055"/>
            <a:ext cx="10588272" cy="3039456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Erosion of the Rule of Law within the EU</a:t>
            </a:r>
          </a:p>
          <a:p>
            <a:pPr algn="just">
              <a:spcAft>
                <a:spcPts val="12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Threats for the independence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the profession and the Lawyer Client confidentiality as corner stones of the Rule of Law</a:t>
            </a:r>
          </a:p>
          <a:p>
            <a:pPr algn="just"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Embrace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new technologies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ensure that innovative tools 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 not negatively affect fundamental rights</a:t>
            </a:r>
          </a:p>
          <a:p>
            <a:pPr lvl="1" algn="just"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 not bypass important procedural safeguards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36542F4-5047-4CD4-8751-68A8810FF589}"/>
              </a:ext>
            </a:extLst>
          </p:cNvPr>
          <p:cNvSpPr txBox="1">
            <a:spLocks/>
          </p:cNvSpPr>
          <p:nvPr/>
        </p:nvSpPr>
        <p:spPr>
          <a:xfrm>
            <a:off x="1866014" y="365125"/>
            <a:ext cx="84954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Challenges and Focuses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6CBC14-60DB-488F-BDB6-A92BA8BA7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6944243-21EE-43AC-A07C-0AC9431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09CBF-FCCF-4921-9F0D-21A867A105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DFC12C-B695-4C00-96EB-98F902B0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87" y="300335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72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C2E01-4D80-4272-9A03-974F4DE0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63" y="2141537"/>
            <a:ext cx="10866474" cy="4351339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mission and core values of the profession are universal and are challenged by more and more issues with a global dimension.  </a:t>
            </a:r>
          </a:p>
          <a:p>
            <a:pPr algn="just">
              <a:spcAft>
                <a:spcPts val="1200"/>
              </a:spcAft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CCBE regularly cooperates with the ABA and IBA, to coordinate approaches,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organise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joint initiatives, address threats to the Rule of Law, start joint projects, etc. </a:t>
            </a:r>
          </a:p>
          <a:p>
            <a:pPr algn="just">
              <a:spcAft>
                <a:spcPts val="1200"/>
              </a:spcAft>
            </a:pP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Concrete and great example of a global effort and liaison:</a:t>
            </a:r>
          </a:p>
          <a:p>
            <a:pPr marL="0" indent="0" algn="ctr">
              <a:buNone/>
            </a:pP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CCBE, ABA and IBA Guide on “A Lawyer’s Guide to Detecting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Preventing Money Laundering”, from October 2014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36542F4-5047-4CD4-8751-68A8810FF589}"/>
              </a:ext>
            </a:extLst>
          </p:cNvPr>
          <p:cNvSpPr txBox="1">
            <a:spLocks/>
          </p:cNvSpPr>
          <p:nvPr/>
        </p:nvSpPr>
        <p:spPr>
          <a:xfrm>
            <a:off x="1823158" y="365124"/>
            <a:ext cx="8809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happens when these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organisations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work in the same field and address the same issues?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6CBC14-60DB-488F-BDB6-A92BA8BA7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DFC12C-B695-4C00-96EB-98F902B0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87" y="300335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54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C2E01-4D80-4272-9A03-974F4DE0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37" y="2105637"/>
            <a:ext cx="10371802" cy="4074544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“Pure Bar” Association </a:t>
            </a:r>
          </a:p>
          <a:p>
            <a:pPr algn="just">
              <a:spcAft>
                <a:spcPts val="600"/>
              </a:spcAft>
            </a:pP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Focusing on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role of lawyers and bars - in the public interest </a:t>
            </a:r>
          </a:p>
          <a:p>
            <a:pPr lvl="1" algn="just">
              <a:spcAft>
                <a:spcPts val="600"/>
              </a:spcAft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fair access to justice</a:t>
            </a:r>
          </a:p>
          <a:p>
            <a:pPr lvl="1" algn="just">
              <a:spcAft>
                <a:spcPts val="600"/>
              </a:spcAft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equality of rights </a:t>
            </a:r>
          </a:p>
          <a:p>
            <a:pPr lvl="1" algn="just">
              <a:spcAft>
                <a:spcPts val="600"/>
              </a:spcAft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legal certainty</a:t>
            </a:r>
          </a:p>
          <a:p>
            <a:pPr algn="just"/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 the Council of Europe, the CCBE values are: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Democracy, Human Rights and Rule of Law</a:t>
            </a:r>
          </a:p>
          <a:p>
            <a:pPr algn="just">
              <a:spcAft>
                <a:spcPts val="600"/>
              </a:spcAft>
            </a:pP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 the heart of our activities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rights and interests of individual citizens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36542F4-5047-4CD4-8751-68A8810FF589}"/>
              </a:ext>
            </a:extLst>
          </p:cNvPr>
          <p:cNvSpPr txBox="1">
            <a:spLocks/>
          </p:cNvSpPr>
          <p:nvPr/>
        </p:nvSpPr>
        <p:spPr>
          <a:xfrm>
            <a:off x="1823158" y="365124"/>
            <a:ext cx="8809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Lobbying for the Rule of Law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6CBC14-60DB-488F-BDB6-A92BA8BA7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DFC12C-B695-4C00-96EB-98F902B0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87" y="300335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19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B6CBC14-60DB-488F-BDB6-A92BA8BA7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142657" y="100610"/>
            <a:ext cx="1554247" cy="159007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DFC12C-B695-4C00-96EB-98F902B0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87" y="300335"/>
            <a:ext cx="1190625" cy="1190625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9FCEEFC-F9D8-4E30-BB53-A207A54E7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3" y="2360428"/>
            <a:ext cx="11002925" cy="39640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Thank you for your attention!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more information: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4"/>
              </a:rPr>
              <a:t>www.ccbe.eu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Follow us on     @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CCBEinfo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056" name="Picture 8" descr="RÃ©sultat de recherche d'images pour &quot;twitter&quot;">
            <a:extLst>
              <a:ext uri="{FF2B5EF4-FFF2-40B4-BE49-F238E27FC236}">
                <a16:creationId xmlns:a16="http://schemas.microsoft.com/office/drawing/2014/main" id="{B8A5E57F-333D-4E2E-BD42-1C4CCE1E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92" y="3828090"/>
            <a:ext cx="408214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6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148C9-06EC-4D8F-9C4D-C12E11AE7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962" y="1143000"/>
            <a:ext cx="3909022" cy="2734287"/>
          </a:xfrm>
        </p:spPr>
        <p:txBody>
          <a:bodyPr anchor="t">
            <a:normAutofit/>
          </a:bodyPr>
          <a:lstStyle/>
          <a:p>
            <a:pPr algn="l"/>
            <a:b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12" dirty="0">
                <a:latin typeface="Arial" panose="020B0604020202020204" pitchFamily="34" charset="0"/>
                <a:cs typeface="Arial" panose="020B0604020202020204" pitchFamily="34" charset="0"/>
              </a:rPr>
              <a:t>The impact of international lawyer organizations on regulation</a:t>
            </a:r>
            <a:endParaRPr lang="en-GB" sz="28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9A2E4B-9E60-418E-BB7C-F7F98EBA8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463" y="5116761"/>
            <a:ext cx="6449539" cy="598240"/>
          </a:xfrm>
        </p:spPr>
        <p:txBody>
          <a:bodyPr anchor="b">
            <a:noAutofit/>
          </a:bodyPr>
          <a:lstStyle/>
          <a:p>
            <a:pPr algn="l"/>
            <a:r>
              <a:rPr lang="nl-NL" sz="253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Leny de Groot-van Leeuwen</a:t>
            </a:r>
          </a:p>
          <a:p>
            <a:pPr algn="l"/>
            <a:r>
              <a:rPr lang="nl-N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52D52C-E3B2-4DE6-BDA6-063D818FE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>
          <a:xfrm>
            <a:off x="7817441" y="3175847"/>
            <a:ext cx="2850559" cy="282490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939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3809" y="588940"/>
            <a:ext cx="10358438" cy="741164"/>
          </a:xfrm>
        </p:spPr>
        <p:txBody>
          <a:bodyPr/>
          <a:lstStyle/>
          <a:p>
            <a:r>
              <a:rPr lang="nl-NL" sz="2531" dirty="0"/>
              <a:t>insider 					outsider</a:t>
            </a:r>
            <a:endParaRPr lang="en-US" sz="2531" dirty="0"/>
          </a:p>
        </p:txBody>
      </p:sp>
      <p:pic>
        <p:nvPicPr>
          <p:cNvPr id="2050" name="Picture 2" descr="G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92" y="1707559"/>
            <a:ext cx="3989739" cy="3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51" y="2188907"/>
            <a:ext cx="4286250" cy="321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826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31" dirty="0"/>
              <a:t>The three organizations</a:t>
            </a:r>
            <a:endParaRPr lang="nl-NL" sz="2531" dirty="0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4" y="1431862"/>
            <a:ext cx="2698998" cy="2402184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57" y="1437680"/>
            <a:ext cx="4202340" cy="2396365"/>
          </a:xfrm>
          <a:prstGeom prst="rect">
            <a:avLst/>
          </a:prstGeom>
        </p:spPr>
      </p:pic>
      <p:pic>
        <p:nvPicPr>
          <p:cNvPr id="7" name="Picture 10" descr="Afbeeldingsresultaat voor American Bar Associat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51" y="3985937"/>
            <a:ext cx="2698998" cy="17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366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531" dirty="0"/>
              <a:t>International Bar Association (IBA)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969" dirty="0"/>
          </a:p>
          <a:p>
            <a:endParaRPr lang="en-US" sz="1969" dirty="0"/>
          </a:p>
          <a:p>
            <a:r>
              <a:rPr lang="en-US" sz="2250" dirty="0"/>
              <a:t>Founded in 1947</a:t>
            </a:r>
          </a:p>
          <a:p>
            <a:endParaRPr lang="en-US" sz="2250" dirty="0"/>
          </a:p>
          <a:p>
            <a:r>
              <a:rPr lang="nl-NL" sz="2250" dirty="0" err="1"/>
              <a:t>Headquarters</a:t>
            </a:r>
            <a:r>
              <a:rPr lang="nl-NL" sz="2250" dirty="0"/>
              <a:t> in London</a:t>
            </a:r>
          </a:p>
          <a:p>
            <a:endParaRPr lang="en-US" sz="2250" dirty="0"/>
          </a:p>
          <a:p>
            <a:r>
              <a:rPr lang="en-US" sz="2250" dirty="0"/>
              <a:t>80,000 individual lawyers, 25 corporate groups, 200 bar associations and law societies</a:t>
            </a:r>
          </a:p>
          <a:p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9584226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531" dirty="0"/>
              <a:t>Council of Bars </a:t>
            </a:r>
            <a:r>
              <a:rPr lang="nl-NL" sz="2531" dirty="0" err="1"/>
              <a:t>and</a:t>
            </a:r>
            <a:r>
              <a:rPr lang="nl-NL" sz="2531" dirty="0"/>
              <a:t> Law </a:t>
            </a:r>
            <a:r>
              <a:rPr lang="nl-NL" sz="2531" dirty="0" err="1"/>
              <a:t>Socities</a:t>
            </a:r>
            <a:r>
              <a:rPr lang="nl-NL" sz="2531" dirty="0"/>
              <a:t> of Europe (CCBE)</a:t>
            </a:r>
            <a:br>
              <a:rPr lang="nl-NL" sz="2531" dirty="0"/>
            </a:br>
            <a:br>
              <a:rPr lang="nl-NL" sz="2531" dirty="0"/>
            </a:br>
            <a:endParaRPr lang="nl-NL" sz="253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969" dirty="0"/>
          </a:p>
          <a:p>
            <a:endParaRPr lang="en-US" sz="1969" dirty="0"/>
          </a:p>
          <a:p>
            <a:endParaRPr lang="en-US" sz="1969" dirty="0"/>
          </a:p>
          <a:p>
            <a:r>
              <a:rPr lang="en-US" sz="2250" dirty="0"/>
              <a:t>Founded in 1960</a:t>
            </a:r>
          </a:p>
          <a:p>
            <a:endParaRPr lang="en-US" sz="2250" dirty="0"/>
          </a:p>
          <a:p>
            <a:r>
              <a:rPr lang="en-US" sz="2250" dirty="0"/>
              <a:t>Headquarters in Brussels</a:t>
            </a:r>
          </a:p>
          <a:p>
            <a:endParaRPr lang="en-US" sz="2250" dirty="0"/>
          </a:p>
          <a:p>
            <a:r>
              <a:rPr lang="en-US" sz="2250" dirty="0"/>
              <a:t>Composed of lawyer organizations in 32 European countries with 11 associate/observer members</a:t>
            </a:r>
          </a:p>
          <a:p>
            <a:endParaRPr lang="en-US" sz="1969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612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531" dirty="0"/>
              <a:t>American Bar Association (ABA)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093" indent="-241093">
              <a:buFont typeface="Arial" panose="020B0604020202020204" pitchFamily="34" charset="0"/>
              <a:buChar char="•"/>
            </a:pPr>
            <a:endParaRPr lang="en-US" sz="1969" dirty="0"/>
          </a:p>
          <a:p>
            <a:pPr marL="241093" indent="-241093">
              <a:buFont typeface="Arial" panose="020B0604020202020204" pitchFamily="34" charset="0"/>
              <a:buChar char="•"/>
            </a:pPr>
            <a:endParaRPr lang="en-US" sz="1969" dirty="0"/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en-US" sz="2250" dirty="0"/>
              <a:t>Founded in 1878 </a:t>
            </a:r>
          </a:p>
          <a:p>
            <a:pPr marL="241093" indent="-241093">
              <a:buFont typeface="Arial" panose="020B0604020202020204" pitchFamily="34" charset="0"/>
              <a:buChar char="•"/>
            </a:pPr>
            <a:endParaRPr lang="en-US" sz="2250" dirty="0"/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en-US" sz="2250" dirty="0"/>
              <a:t>Headquarters in Chicago</a:t>
            </a:r>
          </a:p>
          <a:p>
            <a:pPr marL="241093" indent="-241093">
              <a:buFont typeface="Arial" panose="020B0604020202020204" pitchFamily="34" charset="0"/>
              <a:buChar char="•"/>
            </a:pPr>
            <a:endParaRPr lang="en-US" sz="2250" dirty="0"/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en-US" sz="2250" dirty="0"/>
              <a:t>Composed of 400.000 individual members </a:t>
            </a:r>
          </a:p>
          <a:p>
            <a:pPr marL="241093" indent="-241093">
              <a:buFont typeface="Arial" panose="020B0604020202020204" pitchFamily="34" charset="0"/>
              <a:buChar char="•"/>
            </a:pPr>
            <a:endParaRPr lang="en-US" sz="1969" dirty="0"/>
          </a:p>
          <a:p>
            <a:pPr marL="241093" indent="-241093">
              <a:buFont typeface="Arial" panose="020B0604020202020204" pitchFamily="34" charset="0"/>
              <a:buChar char="•"/>
            </a:pPr>
            <a:endParaRPr lang="en-US" sz="1969" dirty="0"/>
          </a:p>
          <a:p>
            <a:pPr marL="241093" indent="-241093">
              <a:buFont typeface="Arial" panose="020B0604020202020204" pitchFamily="34" charset="0"/>
              <a:buChar char="•"/>
            </a:pPr>
            <a:endParaRPr lang="en-US" sz="1969" dirty="0"/>
          </a:p>
          <a:p>
            <a:pPr marL="241093" indent="-241093">
              <a:buFont typeface="Arial" panose="020B0604020202020204" pitchFamily="34" charset="0"/>
              <a:buChar char="•"/>
            </a:pPr>
            <a:endParaRPr lang="nl-NL" sz="1969" dirty="0"/>
          </a:p>
        </p:txBody>
      </p:sp>
    </p:spTree>
    <p:extLst>
      <p:ext uri="{BB962C8B-B14F-4D97-AF65-F5344CB8AC3E}">
        <p14:creationId xmlns:p14="http://schemas.microsoft.com/office/powerpoint/2010/main" val="11379808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094987"/>
              </p:ext>
            </p:extLst>
          </p:nvPr>
        </p:nvGraphicFramePr>
        <p:xfrm>
          <a:off x="2096182" y="0"/>
          <a:ext cx="8132548" cy="5906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227">
                  <a:extLst>
                    <a:ext uri="{9D8B030D-6E8A-4147-A177-3AD203B41FA5}">
                      <a16:colId xmlns:a16="http://schemas.microsoft.com/office/drawing/2014/main" val="652046215"/>
                    </a:ext>
                  </a:extLst>
                </a:gridCol>
                <a:gridCol w="1981185">
                  <a:extLst>
                    <a:ext uri="{9D8B030D-6E8A-4147-A177-3AD203B41FA5}">
                      <a16:colId xmlns:a16="http://schemas.microsoft.com/office/drawing/2014/main" val="3685854267"/>
                    </a:ext>
                  </a:extLst>
                </a:gridCol>
                <a:gridCol w="2079999">
                  <a:extLst>
                    <a:ext uri="{9D8B030D-6E8A-4147-A177-3AD203B41FA5}">
                      <a16:colId xmlns:a16="http://schemas.microsoft.com/office/drawing/2014/main" val="4199633619"/>
                    </a:ext>
                  </a:extLst>
                </a:gridCol>
                <a:gridCol w="2033137">
                  <a:extLst>
                    <a:ext uri="{9D8B030D-6E8A-4147-A177-3AD203B41FA5}">
                      <a16:colId xmlns:a16="http://schemas.microsoft.com/office/drawing/2014/main" val="628577230"/>
                    </a:ext>
                  </a:extLst>
                </a:gridCol>
              </a:tblGrid>
              <a:tr h="5905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IBA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CCBE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ABA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extLst>
                  <a:ext uri="{0D108BD9-81ED-4DB2-BD59-A6C34878D82A}">
                    <a16:rowId xmlns:a16="http://schemas.microsoft.com/office/drawing/2014/main" val="1434623122"/>
                  </a:ext>
                </a:extLst>
              </a:tr>
              <a:tr h="462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 founded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1947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1960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1878</a:t>
                      </a:r>
                      <a:endParaRPr lang="nl-NL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extLst>
                  <a:ext uri="{0D108BD9-81ED-4DB2-BD59-A6C34878D82A}">
                    <a16:rowId xmlns:a16="http://schemas.microsoft.com/office/drawing/2014/main" val="3965506349"/>
                  </a:ext>
                </a:extLst>
              </a:tr>
              <a:tr h="160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Membership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199 lawyer associations,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100,000 individual lawyers, 25 corporate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groups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 European Bar Associations (+13 associate/observers)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representing more than 1 million European lawyers.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400,000 individual members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extLst>
                  <a:ext uri="{0D108BD9-81ED-4DB2-BD59-A6C34878D82A}">
                    <a16:rowId xmlns:a16="http://schemas.microsoft.com/office/drawing/2014/main" val="701343999"/>
                  </a:ext>
                </a:extLst>
              </a:tr>
              <a:tr h="660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Main Headquarters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London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Brussels (CCBE)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Chicago (ABA)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extLst>
                  <a:ext uri="{0D108BD9-81ED-4DB2-BD59-A6C34878D82A}">
                    <a16:rowId xmlns:a16="http://schemas.microsoft.com/office/drawing/2014/main" val="582834237"/>
                  </a:ext>
                </a:extLst>
              </a:tr>
              <a:tr h="125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Annual Operating Income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£ 21.7 million (2016)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€2.3 million (2017)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$207 million ABA (2016) </a:t>
                      </a:r>
                      <a:endParaRPr lang="nl-NL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extLst>
                  <a:ext uri="{0D108BD9-81ED-4DB2-BD59-A6C34878D82A}">
                    <a16:rowId xmlns:a16="http://schemas.microsoft.com/office/drawing/2014/main" val="1417192947"/>
                  </a:ext>
                </a:extLst>
              </a:tr>
              <a:tr h="125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Size of professional staff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About 80 staff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About 12 staff 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723 staff (ABA)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8220" marR="48220" marT="0" marB="0"/>
                </a:tc>
                <a:extLst>
                  <a:ext uri="{0D108BD9-81ED-4DB2-BD59-A6C34878D82A}">
                    <a16:rowId xmlns:a16="http://schemas.microsoft.com/office/drawing/2014/main" val="3230095140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 flipV="1">
            <a:off x="3007532" y="-469557"/>
            <a:ext cx="6968819" cy="101261"/>
          </a:xfrm>
        </p:spPr>
        <p:txBody>
          <a:bodyPr/>
          <a:lstStyle/>
          <a:p>
            <a:endParaRPr lang="nl-NL" sz="2531" dirty="0"/>
          </a:p>
        </p:txBody>
      </p:sp>
    </p:spTree>
    <p:extLst>
      <p:ext uri="{BB962C8B-B14F-4D97-AF65-F5344CB8AC3E}">
        <p14:creationId xmlns:p14="http://schemas.microsoft.com/office/powerpoint/2010/main" val="2622325536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 pagina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BE311A"/>
      </a:hlink>
      <a:folHlink>
        <a:srgbClr val="BE311A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lnDef>
  </a:objectDefaults>
  <a:extraClrSchemeLst>
    <a:extraClrScheme>
      <a:clrScheme name="Basis 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qnh_DocumentTypesTaxHTField0 xmlns="b8dd597f-f335-40d5-94f2-a2bfe6d9028e">
      <Terms xmlns="http://schemas.microsoft.com/office/infopath/2007/PartnerControls"/>
    </qnh_DocumentTypesTaxHTField0>
    <qnh_RegistratieNummer xmlns="53e03589-35d4-4a45-a49d-0ea6bf1af4b3" xsi:nil="true"/>
    <qnh_DocumentType xmlns="53e03589-35d4-4a45-a49d-0ea6bf1af4b3">Voorlichtingsmateriaal</qnh_DocumentType>
    <h1d4e85e9e2c4a9491c7b9d0d0f7ff00 xmlns="b8dd597f-f335-40d5-94f2-a2bfe6d9028e">
      <Terms xmlns="http://schemas.microsoft.com/office/infopath/2007/PartnerControls"/>
    </h1d4e85e9e2c4a9491c7b9d0d0f7ff00>
    <qnh_ZaakNummer xmlns="53e03589-35d4-4a45-a49d-0ea6bf1af4b3">104676</qnh_ZaakNummer>
    <TaxCatchAll xmlns="b8dd597f-f335-40d5-94f2-a2bfe6d9028e"/>
    <qnh_Integriteitskenmerk xmlns="53e03589-35d4-4a45-a49d-0ea6bf1af4b3" xsi:nil="true"/>
    <_dlc_DocId xmlns="b8dd597f-f335-40d5-94f2-a2bfe6d9028e">ZYSCAZMYD3H2-2-176858</_dlc_DocId>
    <_dlc_DocIdUrl xmlns="b8dd597f-f335-40d5-94f2-a2bfe6d9028e">
      <Url>http://dms.advocatenorde.nl/_layouts/15/DocIdRedir.aspx?ID=ZYSCAZMYD3H2-2-176858</Url>
      <Description>ZYSCAZMYD3H2-2-176858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ssier Document" ma:contentTypeID="0x0101000C027DCF91ACF243BBE72380D1996B1F0100A47642A8DDBB5C49902D79F99CF0F316" ma:contentTypeVersion="15" ma:contentTypeDescription="Een nieuw document maken." ma:contentTypeScope="" ma:versionID="1de138f354f33d2928b610f1afd2256c">
  <xsd:schema xmlns:xsd="http://www.w3.org/2001/XMLSchema" xmlns:xs="http://www.w3.org/2001/XMLSchema" xmlns:p="http://schemas.microsoft.com/office/2006/metadata/properties" xmlns:ns2="b8dd597f-f335-40d5-94f2-a2bfe6d9028e" xmlns:ns3="53e03589-35d4-4a45-a49d-0ea6bf1af4b3" targetNamespace="http://schemas.microsoft.com/office/2006/metadata/properties" ma:root="true" ma:fieldsID="409cbab01fb95c9c463989760eec2762" ns2:_="" ns3:_="">
    <xsd:import namespace="b8dd597f-f335-40d5-94f2-a2bfe6d9028e"/>
    <xsd:import namespace="53e03589-35d4-4a45-a49d-0ea6bf1af4b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qnh_Integriteitskenmerk" minOccurs="0"/>
                <xsd:element ref="ns3:qnh_DocumentType" minOccurs="0"/>
                <xsd:element ref="ns3:qnh_ZaakNummer" minOccurs="0"/>
                <xsd:element ref="ns3:qnh_RegistratieNummer" minOccurs="0"/>
                <xsd:element ref="ns2:TaxCatchAll" minOccurs="0"/>
                <xsd:element ref="ns2:TaxCatchAllLabel" minOccurs="0"/>
                <xsd:element ref="ns2:h1d4e85e9e2c4a9491c7b9d0d0f7ff00" minOccurs="0"/>
                <xsd:element ref="ns2:qnh_DocumentType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d597f-f335-40d5-94f2-a2bfe6d9028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description="" ma:hidden="true" ma:list="{ed980e5b-bfb3-496b-8a52-2eb8e6ddee21}" ma:internalName="TaxCatchAll" ma:showField="CatchAllData" ma:web="b8dd597f-f335-40d5-94f2-a2bfe6d902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ed980e5b-bfb3-496b-8a52-2eb8e6ddee21}" ma:internalName="TaxCatchAllLabel" ma:readOnly="true" ma:showField="CatchAllDataLabel" ma:web="b8dd597f-f335-40d5-94f2-a2bfe6d902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1d4e85e9e2c4a9491c7b9d0d0f7ff00" ma:index="17" nillable="true" ma:taxonomy="true" ma:internalName="h1d4e85e9e2c4a9491c7b9d0d0f7ff00" ma:taxonomyFieldName="Document_x0020_type" ma:displayName="Document type" ma:default="" ma:fieldId="{11d4e85e-9e2c-4a94-91c7-b9d0d0f7ff00}" ma:sspId="b0794d48-2500-4e69-bf45-076a7c3babca" ma:termSetId="0c0d6757-d04b-448e-886f-63a65867bb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nh_DocumentTypesTaxHTField0" ma:index="19" nillable="true" ma:taxonomy="true" ma:internalName="qnh_DocumentTypesTaxHTField0" ma:taxonomyFieldName="qnh_DocumentTypes" ma:displayName="Documenttypen" ma:default="" ma:fieldId="{21e32649-f944-4ec3-9342-8d960145ff77}" ma:taxonomyMulti="true" ma:sspId="b0794d48-2500-4e69-bf45-076a7c3babca" ma:termSetId="0c0d6757-d04b-448e-886f-63a65867bb9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03589-35d4-4a45-a49d-0ea6bf1af4b3" elementFormDefault="qualified">
    <xsd:import namespace="http://schemas.microsoft.com/office/2006/documentManagement/types"/>
    <xsd:import namespace="http://schemas.microsoft.com/office/infopath/2007/PartnerControls"/>
    <xsd:element name="qnh_Integriteitskenmerk" ma:index="11" nillable="true" ma:displayName="Integriteitskenmerk" ma:internalName="qnh_Integriteitskenmerk" ma:readOnly="false">
      <xsd:simpleType>
        <xsd:restriction base="dms:Text"/>
      </xsd:simpleType>
    </xsd:element>
    <xsd:element name="qnh_DocumentType" ma:index="12" nillable="true" ma:displayName="Documenttype" ma:internalName="qnh_DocumentType">
      <xsd:simpleType>
        <xsd:restriction base="dms:Unknown"/>
      </xsd:simpleType>
    </xsd:element>
    <xsd:element name="qnh_ZaakNummer" ma:index="13" nillable="true" ma:displayName="Dossiernummer" ma:internalName="qnh_ZaakNummer" ma:readOnly="false">
      <xsd:simpleType>
        <xsd:restriction base="dms:Text"/>
      </xsd:simpleType>
    </xsd:element>
    <xsd:element name="qnh_RegistratieNummer" ma:index="14" nillable="true" ma:displayName="Registratienummer" ma:internalName="qnh_RegistratieNumm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541F9E-7D2D-4428-B679-4FD56BCADE2F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b8dd597f-f335-40d5-94f2-a2bfe6d9028e"/>
    <ds:schemaRef ds:uri="53e03589-35d4-4a45-a49d-0ea6bf1af4b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BBB619-7168-42D0-800F-717020A7559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C217240-D10E-467A-82D9-FAA726718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d597f-f335-40d5-94f2-a2bfe6d9028e"/>
    <ds:schemaRef ds:uri="53e03589-35d4-4a45-a49d-0ea6bf1af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45D40A8-94BD-4279-B26F-C4C3FD1405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1003</Words>
  <Application>Microsoft Office PowerPoint</Application>
  <PresentationFormat>Breedbeeld</PresentationFormat>
  <Paragraphs>264</Paragraphs>
  <Slides>29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42" baseType="lpstr">
      <vt:lpstr>ＭＳ Ｐゴシック</vt:lpstr>
      <vt:lpstr>American Typewriter</vt:lpstr>
      <vt:lpstr>Arial</vt:lpstr>
      <vt:lpstr>Calibri</vt:lpstr>
      <vt:lpstr>Calibri Light</vt:lpstr>
      <vt:lpstr>Kievit-Book</vt:lpstr>
      <vt:lpstr>Lucida Grande</vt:lpstr>
      <vt:lpstr>Times New Roman</vt:lpstr>
      <vt:lpstr>Wingdings</vt:lpstr>
      <vt:lpstr>ヒラギノ明朝 ProN W3</vt:lpstr>
      <vt:lpstr>ヒラギノ角ゴ ProN W3</vt:lpstr>
      <vt:lpstr>Kantoorthema</vt:lpstr>
      <vt:lpstr>Basis pagina</vt:lpstr>
      <vt:lpstr> Impact of international lawyer organisations on regulation</vt:lpstr>
      <vt:lpstr> Moderator  Leny de Groot-van Leeuwen (Radboud University)   Panelists  Ellyn Rosen (ABA)  Margarete von Galen  (CCBE) </vt:lpstr>
      <vt:lpstr> The impact of international lawyer organizations on regulation</vt:lpstr>
      <vt:lpstr>insider      outsider</vt:lpstr>
      <vt:lpstr>The three organizations</vt:lpstr>
      <vt:lpstr>International Bar Association (IBA)</vt:lpstr>
      <vt:lpstr>Council of Bars and Law Socities of Europe (CCBE)  </vt:lpstr>
      <vt:lpstr>American Bar Association (ABA) </vt:lpstr>
      <vt:lpstr>PowerPoint-presentatie</vt:lpstr>
      <vt:lpstr>Objectives and mission of the three organizations</vt:lpstr>
      <vt:lpstr>Activities</vt:lpstr>
      <vt:lpstr>Operational objectives</vt:lpstr>
      <vt:lpstr>Overall Result</vt:lpstr>
      <vt:lpstr>Effectiveness </vt:lpstr>
      <vt:lpstr>Efficiency</vt:lpstr>
      <vt:lpstr>   NESTING ORGANIZATIONS</vt:lpstr>
      <vt:lpstr>Overlap</vt:lpstr>
      <vt:lpstr>PowerPoint-presentatie</vt:lpstr>
      <vt:lpstr>Challenges or risks created by overlap  </vt:lpstr>
      <vt:lpstr>Questions to panelists and audience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ICLR presentaties DAG 1 def</dc:title>
  <dc:creator>Michele Westdijk</dc:creator>
  <cp:lastModifiedBy>Michele Westdijk</cp:lastModifiedBy>
  <cp:revision>13</cp:revision>
  <dcterms:created xsi:type="dcterms:W3CDTF">2018-08-16T10:17:22Z</dcterms:created>
  <dcterms:modified xsi:type="dcterms:W3CDTF">2018-10-18T15:10:18Z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0x0101000C027DCF91ACF243BBE72380D1996B1F0100A47642A8DDBB5C49902D79F99CF0F316</vt:lpwstr>
  </property>
  <property fmtid="{D5CDD505-2E9C-101B-9397-08002B2CF9AE}" pid="3" name="Document_x0020_type">
    <vt:lpwstr/>
  </property>
  <property fmtid="{D5CDD505-2E9C-101B-9397-08002B2CF9AE}" pid="4" name="qnh_DocumentTypes">
    <vt:lpwstr/>
  </property>
  <property fmtid="{D5CDD505-2E9C-101B-9397-08002B2CF9AE}" pid="5" name="_dlc_DocIdItemGuid">
    <vt:lpwstr>072a44ab-7261-4098-9ce4-61144a96815e</vt:lpwstr>
  </property>
  <property fmtid="{D5CDD505-2E9C-101B-9397-08002B2CF9AE}" pid="6" name="qnh_Zaaktype">
    <vt:lpwstr/>
  </property>
  <property fmtid="{D5CDD505-2E9C-101B-9397-08002B2CF9AE}" pid="7" name="qnh_ResultType">
    <vt:lpwstr/>
  </property>
  <property fmtid="{D5CDD505-2E9C-101B-9397-08002B2CF9AE}" pid="8" name="qnh_ZaaktypeTaxHTField0">
    <vt:lpwstr/>
  </property>
  <property fmtid="{D5CDD505-2E9C-101B-9397-08002B2CF9AE}" pid="9" name="qnh_ResultTypeTaxHTField0">
    <vt:lpwstr/>
  </property>
  <property fmtid="{D5CDD505-2E9C-101B-9397-08002B2CF9AE}" pid="10" name="Document type">
    <vt:lpwstr/>
  </property>
</Properties>
</file>